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9"/>
  </p:notesMasterIdLst>
  <p:handoutMasterIdLst>
    <p:handoutMasterId r:id="rId20"/>
  </p:handoutMasterIdLst>
  <p:sldIdLst>
    <p:sldId id="508" r:id="rId2"/>
    <p:sldId id="520" r:id="rId3"/>
    <p:sldId id="521" r:id="rId4"/>
    <p:sldId id="522" r:id="rId5"/>
    <p:sldId id="523" r:id="rId6"/>
    <p:sldId id="503" r:id="rId7"/>
    <p:sldId id="510" r:id="rId8"/>
    <p:sldId id="511" r:id="rId9"/>
    <p:sldId id="509" r:id="rId10"/>
    <p:sldId id="512" r:id="rId11"/>
    <p:sldId id="513" r:id="rId12"/>
    <p:sldId id="514" r:id="rId13"/>
    <p:sldId id="518" r:id="rId14"/>
    <p:sldId id="515" r:id="rId15"/>
    <p:sldId id="516" r:id="rId16"/>
    <p:sldId id="517" r:id="rId17"/>
    <p:sldId id="524" r:id="rId18"/>
  </p:sldIdLst>
  <p:sldSz cx="10693400" cy="7561263"/>
  <p:notesSz cx="10234613" cy="70993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97845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9569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493535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99138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489225" algn="l" defTabSz="995690" rtl="0" eaLnBrk="1" latinLnBrk="0" hangingPunct="1">
      <a:defRPr sz="15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987070" algn="l" defTabSz="995690" rtl="0" eaLnBrk="1" latinLnBrk="0" hangingPunct="1">
      <a:defRPr sz="15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484916" algn="l" defTabSz="995690" rtl="0" eaLnBrk="1" latinLnBrk="0" hangingPunct="1">
      <a:defRPr sz="15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982761" algn="l" defTabSz="995690" rtl="0" eaLnBrk="1" latinLnBrk="0" hangingPunct="1">
      <a:defRPr sz="15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01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3366FF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53735"/>
    <a:srgbClr val="FF9900"/>
    <a:srgbClr val="BEA08C"/>
    <a:srgbClr val="B4A08C"/>
    <a:srgbClr val="D2AA8C"/>
    <a:srgbClr val="D2B292"/>
    <a:srgbClr val="D99593"/>
    <a:srgbClr val="95372B"/>
    <a:srgbClr val="985B4A"/>
    <a:srgbClr val="EF7A7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9849" autoAdjust="0"/>
  </p:normalViewPr>
  <p:slideViewPr>
    <p:cSldViewPr snapToGrid="0">
      <p:cViewPr>
        <p:scale>
          <a:sx n="100" d="100"/>
          <a:sy n="100" d="100"/>
        </p:scale>
        <p:origin x="-774" y="-24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106" d="100"/>
          <a:sy n="106" d="100"/>
        </p:scale>
        <p:origin x="-1482" y="-78"/>
      </p:cViewPr>
      <p:guideLst>
        <p:guide orient="horz" pos="2237"/>
        <p:guide pos="32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5742" y="2"/>
            <a:ext cx="4437235" cy="354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5742" y="6742731"/>
            <a:ext cx="4437235" cy="354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74D8FEF-8403-49F5-A621-07861C7CAEA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Segnaposto intestazione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682752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4435599" cy="354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5742" y="2"/>
            <a:ext cx="4437235" cy="354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5325" y="531813"/>
            <a:ext cx="3768725" cy="2663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2971" y="3371365"/>
            <a:ext cx="8188672" cy="319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742731"/>
            <a:ext cx="4435599" cy="354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06512" y="6744420"/>
            <a:ext cx="4401227" cy="354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320BC87-5D5E-411E-8C6D-FD00911D782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808962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1pPr>
    <a:lvl2pPr marL="49784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2pPr>
    <a:lvl3pPr marL="99569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3pPr>
    <a:lvl4pPr marL="149353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4pPr>
    <a:lvl5pPr marL="199138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5pPr>
    <a:lvl6pPr marL="248922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Servizio programmazione generale e politiche per le aree urbane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DF83-365A-494B-B81E-7386455099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Servizio programmazione generale e politiche per le aree urbane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DF83-365A-494B-B81E-7386455099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53531" cy="645157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Servizio programmazione generale e politiche per le aree urbane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DF83-365A-494B-B81E-7386455099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Servizio programmazione generale e politiche per le aree urbane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DF83-365A-494B-B81E-7386455099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4848" y="4858812"/>
            <a:ext cx="9089390" cy="150175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44848" y="3204786"/>
            <a:ext cx="9089390" cy="165402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Servizio programmazione generale e politiche per le aree urbane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DF83-365A-494B-B81E-7386455099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9773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428957" y="1764295"/>
            <a:ext cx="4729773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Servizio programmazione generale e politiche per le aree urbane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DF83-365A-494B-B81E-7386455099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633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633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432385" y="1692533"/>
            <a:ext cx="4726346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432385" y="2397901"/>
            <a:ext cx="4726346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Servizio programmazione generale e politiche per le aree urbane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DF83-365A-494B-B81E-7386455099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Servizio programmazione generale e politiche per le aree urbane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DF83-365A-494B-B81E-7386455099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Servizio programmazione generale e politiche per le aree urbane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DF83-365A-494B-B81E-7386455099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4670" y="301050"/>
            <a:ext cx="3518198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81394" y="301051"/>
            <a:ext cx="5977336" cy="6453328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4670" y="1582265"/>
            <a:ext cx="3518198" cy="517211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Servizio programmazione generale e politiche per le aree urbane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DF83-365A-494B-B81E-7386455099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95838" y="5292884"/>
            <a:ext cx="6416040" cy="62485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095838" y="675613"/>
            <a:ext cx="6416040" cy="4536758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095838" y="5917739"/>
            <a:ext cx="6416040" cy="88739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Servizio programmazione generale e politiche per le aree urbane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DF83-365A-494B-B81E-7386455099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 bright="100000" contrast="10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Servizio programmazione generale e politiche per le aree urbane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4DF83-365A-494B-B81E-7386455099F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9"/>
          <p:cNvGrpSpPr/>
          <p:nvPr/>
        </p:nvGrpSpPr>
        <p:grpSpPr>
          <a:xfrm>
            <a:off x="0" y="229043"/>
            <a:ext cx="10693400" cy="7240801"/>
            <a:chOff x="0" y="131763"/>
            <a:chExt cx="10693400" cy="7240801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2766"/>
            <a:stretch>
              <a:fillRect/>
            </a:stretch>
          </p:blipFill>
          <p:spPr bwMode="auto">
            <a:xfrm>
              <a:off x="0" y="6684590"/>
              <a:ext cx="4298330" cy="623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4286" y="7222571"/>
              <a:ext cx="3422748" cy="149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3" name="Connettore 1 12"/>
            <p:cNvCxnSpPr/>
            <p:nvPr/>
          </p:nvCxnSpPr>
          <p:spPr>
            <a:xfrm>
              <a:off x="0" y="6625989"/>
              <a:ext cx="10693400" cy="1588"/>
            </a:xfrm>
            <a:prstGeom prst="line">
              <a:avLst/>
            </a:prstGeom>
            <a:ln w="317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451975" y="131763"/>
              <a:ext cx="1074439" cy="1011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8" name="CasellaDiTesto 17"/>
          <p:cNvSpPr txBox="1"/>
          <p:nvPr/>
        </p:nvSpPr>
        <p:spPr>
          <a:xfrm>
            <a:off x="647700" y="2171700"/>
            <a:ext cx="9382125" cy="2352675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noAutofit/>
          </a:bodyPr>
          <a:lstStyle/>
          <a:p>
            <a:pPr algn="ctr"/>
            <a:endParaRPr lang="it-IT" sz="4000" b="1" dirty="0" smtClean="0">
              <a:solidFill>
                <a:schemeClr val="bg1"/>
              </a:solidFill>
            </a:endParaRPr>
          </a:p>
          <a:p>
            <a:pPr algn="ctr"/>
            <a:r>
              <a:rPr lang="it-IT" sz="3600" b="1" dirty="0" smtClean="0">
                <a:solidFill>
                  <a:schemeClr val="bg1"/>
                </a:solidFill>
                <a:latin typeface="Futura Md BT" pitchFamily="34" charset="0"/>
              </a:rPr>
              <a:t>DISPOSIZIONI URGENTI IN MATERIA URBANISTICA ED EDILIZIA</a:t>
            </a:r>
            <a:endParaRPr lang="it-IT" sz="3600" b="1" dirty="0">
              <a:solidFill>
                <a:schemeClr val="bg1"/>
              </a:solidFill>
              <a:latin typeface="Futura Md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9"/>
          <p:cNvGrpSpPr/>
          <p:nvPr/>
        </p:nvGrpSpPr>
        <p:grpSpPr>
          <a:xfrm>
            <a:off x="0" y="229043"/>
            <a:ext cx="10693400" cy="7240801"/>
            <a:chOff x="0" y="131763"/>
            <a:chExt cx="10693400" cy="7240801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2766"/>
            <a:stretch>
              <a:fillRect/>
            </a:stretch>
          </p:blipFill>
          <p:spPr bwMode="auto">
            <a:xfrm>
              <a:off x="0" y="6684590"/>
              <a:ext cx="4298330" cy="623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4286" y="7222571"/>
              <a:ext cx="3422748" cy="149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3" name="Connettore 1 12"/>
            <p:cNvCxnSpPr/>
            <p:nvPr/>
          </p:nvCxnSpPr>
          <p:spPr>
            <a:xfrm>
              <a:off x="0" y="6625989"/>
              <a:ext cx="10693400" cy="1588"/>
            </a:xfrm>
            <a:prstGeom prst="line">
              <a:avLst/>
            </a:prstGeom>
            <a:ln w="317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451975" y="131763"/>
              <a:ext cx="1074439" cy="1011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8" name="CasellaDiTesto 17"/>
          <p:cNvSpPr txBox="1"/>
          <p:nvPr/>
        </p:nvSpPr>
        <p:spPr>
          <a:xfrm>
            <a:off x="0" y="609600"/>
            <a:ext cx="9420225" cy="108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it-IT" sz="2400" b="1" dirty="0" smtClean="0">
              <a:solidFill>
                <a:schemeClr val="bg1"/>
              </a:solidFill>
            </a:endParaRPr>
          </a:p>
          <a:p>
            <a:pPr algn="ctr"/>
            <a:r>
              <a:rPr lang="it-IT" sz="2800" b="1" dirty="0" smtClean="0">
                <a:solidFill>
                  <a:schemeClr val="accent3">
                    <a:lumMod val="75000"/>
                  </a:schemeClr>
                </a:solidFill>
                <a:latin typeface="Futura Md BT" pitchFamily="34" charset="0"/>
                <a:cs typeface="Aharoni" pitchFamily="2" charset="-79"/>
              </a:rPr>
              <a:t>EDILIZIA Più </a:t>
            </a:r>
            <a:r>
              <a:rPr lang="it-IT" sz="2800" b="1" dirty="0" smtClean="0">
                <a:solidFill>
                  <a:schemeClr val="accent3">
                    <a:lumMod val="75000"/>
                  </a:schemeClr>
                </a:solidFill>
                <a:latin typeface="Futura Md BT" pitchFamily="34" charset="0"/>
                <a:cs typeface="Aharoni" pitchFamily="2" charset="-79"/>
              </a:rPr>
              <a:t>semplice</a:t>
            </a:r>
            <a:endParaRPr lang="it-IT" sz="2800" b="1" dirty="0" smtClean="0">
              <a:solidFill>
                <a:schemeClr val="accent3">
                  <a:lumMod val="75000"/>
                </a:schemeClr>
              </a:solidFill>
              <a:latin typeface="Futura Md BT" pitchFamily="34" charset="0"/>
              <a:cs typeface="Aharoni" pitchFamily="2" charset="-79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885825" y="1714499"/>
            <a:ext cx="8972550" cy="48320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800" b="1" dirty="0" smtClean="0">
                <a:solidFill>
                  <a:schemeClr val="accent3">
                    <a:lumMod val="75000"/>
                  </a:schemeClr>
                </a:solidFill>
                <a:latin typeface="Futura Md BT" pitchFamily="34" charset="0"/>
                <a:cs typeface="Aharoni" pitchFamily="2" charset="-79"/>
              </a:rPr>
              <a:t>Aumentano le fattispecie liberalizzate</a:t>
            </a:r>
          </a:p>
          <a:p>
            <a:pPr algn="just"/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Futura Md BT" pitchFamily="34" charset="0"/>
                <a:cs typeface="Aharoni" pitchFamily="2" charset="-79"/>
              </a:rPr>
              <a:t>Senza comunicazione</a:t>
            </a:r>
          </a:p>
          <a:p>
            <a:r>
              <a:rPr lang="it-IT" sz="2000" dirty="0" smtClean="0">
                <a:latin typeface="Calibri" pitchFamily="34" charset="0"/>
              </a:rPr>
              <a:t>- recinzioni </a:t>
            </a:r>
            <a:r>
              <a:rPr lang="it-IT" sz="2000" dirty="0" smtClean="0">
                <a:latin typeface="Calibri" pitchFamily="34" charset="0"/>
              </a:rPr>
              <a:t>prive di opere murarie, nonché di barbecue e di manufatti </a:t>
            </a:r>
            <a:r>
              <a:rPr lang="it-IT" sz="2000" dirty="0" smtClean="0">
                <a:latin typeface="Calibri" pitchFamily="34" charset="0"/>
              </a:rPr>
              <a:t>accessori</a:t>
            </a:r>
          </a:p>
          <a:p>
            <a:r>
              <a:rPr lang="it-IT" sz="2000" dirty="0" smtClean="0">
                <a:latin typeface="Calibri" pitchFamily="34" charset="0"/>
              </a:rPr>
              <a:t>- pavimentazione </a:t>
            </a:r>
            <a:r>
              <a:rPr lang="it-IT" sz="2000" dirty="0" smtClean="0">
                <a:latin typeface="Calibri" pitchFamily="34" charset="0"/>
              </a:rPr>
              <a:t>e di finitura di spazi esterni, anche per aree di </a:t>
            </a:r>
            <a:r>
              <a:rPr lang="it-IT" sz="2000" dirty="0" smtClean="0">
                <a:latin typeface="Calibri" pitchFamily="34" charset="0"/>
              </a:rPr>
              <a:t>sosta</a:t>
            </a:r>
            <a:endParaRPr lang="it-IT" sz="2000" dirty="0" smtClean="0">
              <a:latin typeface="Calibri" pitchFamily="34" charset="0"/>
            </a:endParaRPr>
          </a:p>
          <a:p>
            <a:pPr algn="just"/>
            <a:r>
              <a:rPr lang="it-IT" sz="2000" dirty="0" smtClean="0">
                <a:latin typeface="Calibri" pitchFamily="34" charset="0"/>
              </a:rPr>
              <a:t>- elementi </a:t>
            </a:r>
            <a:r>
              <a:rPr lang="it-IT" sz="2000" dirty="0" smtClean="0">
                <a:latin typeface="Calibri" pitchFamily="34" charset="0"/>
              </a:rPr>
              <a:t>di arredo negli spazi esterni delle unità immobiliari e nelle aree </a:t>
            </a:r>
            <a:r>
              <a:rPr lang="it-IT" sz="2000" dirty="0" err="1" smtClean="0">
                <a:latin typeface="Calibri" pitchFamily="34" charset="0"/>
              </a:rPr>
              <a:t>pertinenziali</a:t>
            </a:r>
            <a:r>
              <a:rPr lang="it-IT" sz="2000" dirty="0" smtClean="0">
                <a:latin typeface="Calibri" pitchFamily="34" charset="0"/>
              </a:rPr>
              <a:t> </a:t>
            </a:r>
            <a:r>
              <a:rPr lang="it-IT" sz="2000" dirty="0" smtClean="0">
                <a:latin typeface="Calibri" pitchFamily="34" charset="0"/>
              </a:rPr>
              <a:t>degli edifici </a:t>
            </a:r>
            <a:r>
              <a:rPr lang="it-IT" sz="2000" dirty="0" smtClean="0">
                <a:latin typeface="Calibri" pitchFamily="34" charset="0"/>
              </a:rPr>
              <a:t>esistenti</a:t>
            </a:r>
            <a:endParaRPr lang="it-IT" sz="2000" dirty="0" smtClean="0">
              <a:latin typeface="Calibri" pitchFamily="34" charset="0"/>
            </a:endParaRPr>
          </a:p>
          <a:p>
            <a:r>
              <a:rPr lang="it-IT" sz="2000" dirty="0" smtClean="0">
                <a:latin typeface="Calibri" pitchFamily="34" charset="0"/>
              </a:rPr>
              <a:t>- aree </a:t>
            </a:r>
            <a:r>
              <a:rPr lang="it-IT" sz="2000" dirty="0" smtClean="0">
                <a:latin typeface="Calibri" pitchFamily="34" charset="0"/>
              </a:rPr>
              <a:t>ludiche o destinate ad attività sportive senza </a:t>
            </a:r>
            <a:r>
              <a:rPr lang="it-IT" sz="2000" dirty="0" smtClean="0">
                <a:latin typeface="Calibri" pitchFamily="34" charset="0"/>
              </a:rPr>
              <a:t>volumetria</a:t>
            </a:r>
          </a:p>
          <a:p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Futura Md BT" pitchFamily="34" charset="0"/>
                <a:cs typeface="Aharoni" pitchFamily="2" charset="-79"/>
              </a:rPr>
              <a:t>Con comunicazione</a:t>
            </a:r>
          </a:p>
          <a:p>
            <a:r>
              <a:rPr lang="it-IT" sz="2000" dirty="0" smtClean="0">
                <a:latin typeface="Calibri" pitchFamily="34" charset="0"/>
              </a:rPr>
              <a:t>- installazione </a:t>
            </a:r>
            <a:r>
              <a:rPr lang="it-IT" sz="2000" dirty="0" smtClean="0">
                <a:latin typeface="Calibri" pitchFamily="34" charset="0"/>
              </a:rPr>
              <a:t>di allestimenti mobili di pernottamento </a:t>
            </a:r>
            <a:r>
              <a:rPr lang="it-IT" sz="2000" dirty="0" smtClean="0">
                <a:latin typeface="Calibri" pitchFamily="34" charset="0"/>
              </a:rPr>
              <a:t>in aree destinate </a:t>
            </a:r>
            <a:r>
              <a:rPr lang="it-IT" sz="2000" dirty="0" smtClean="0">
                <a:latin typeface="Calibri" pitchFamily="34" charset="0"/>
              </a:rPr>
              <a:t>all’esercizio dell’attività ricettiva all’aria </a:t>
            </a:r>
            <a:r>
              <a:rPr lang="it-IT" sz="2000" dirty="0" smtClean="0">
                <a:latin typeface="Calibri" pitchFamily="34" charset="0"/>
              </a:rPr>
              <a:t>aperta</a:t>
            </a:r>
            <a:endParaRPr lang="it-IT" sz="2000" dirty="0" smtClean="0">
              <a:latin typeface="Calibri" pitchFamily="34" charset="0"/>
            </a:endParaRPr>
          </a:p>
          <a:p>
            <a:r>
              <a:rPr lang="it-IT" sz="2000" dirty="0" smtClean="0">
                <a:latin typeface="Calibri" pitchFamily="34" charset="0"/>
              </a:rPr>
              <a:t>- installazione di </a:t>
            </a:r>
            <a:r>
              <a:rPr lang="it-IT" sz="2000" dirty="0" smtClean="0">
                <a:latin typeface="Calibri" pitchFamily="34" charset="0"/>
              </a:rPr>
              <a:t>natanti, imbarcazioni, chiatte galleggianti o altre strutture al servizio della nautica destinate a finalità turistiche o </a:t>
            </a:r>
            <a:r>
              <a:rPr lang="it-IT" sz="2000" dirty="0" err="1" smtClean="0">
                <a:latin typeface="Calibri" pitchFamily="34" charset="0"/>
              </a:rPr>
              <a:t>turistico-ricettive</a:t>
            </a:r>
            <a:endParaRPr lang="it-IT" sz="2000" dirty="0" smtClean="0">
              <a:latin typeface="Calibri" pitchFamily="34" charset="0"/>
            </a:endParaRPr>
          </a:p>
          <a:p>
            <a:r>
              <a:rPr lang="it-IT" sz="2000" dirty="0" smtClean="0">
                <a:latin typeface="Calibri" pitchFamily="34" charset="0"/>
              </a:rPr>
              <a:t>- pontili mobili galleggianti e strutture per l’ormeggio e l’alaggio</a:t>
            </a:r>
            <a:endParaRPr lang="it-IT" sz="2000" dirty="0" smtClean="0">
              <a:latin typeface="Calibri" pitchFamily="34" charset="0"/>
            </a:endParaRPr>
          </a:p>
          <a:p>
            <a:pPr algn="just"/>
            <a:endParaRPr lang="it-IT" sz="2000" dirty="0" smtClean="0">
              <a:latin typeface="Calibri" pitchFamily="34" charset="0"/>
            </a:endParaRPr>
          </a:p>
          <a:p>
            <a:pPr algn="just"/>
            <a:endParaRPr lang="it-IT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9"/>
          <p:cNvGrpSpPr/>
          <p:nvPr/>
        </p:nvGrpSpPr>
        <p:grpSpPr>
          <a:xfrm>
            <a:off x="0" y="229043"/>
            <a:ext cx="10693400" cy="7240801"/>
            <a:chOff x="0" y="131763"/>
            <a:chExt cx="10693400" cy="7240801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2766"/>
            <a:stretch>
              <a:fillRect/>
            </a:stretch>
          </p:blipFill>
          <p:spPr bwMode="auto">
            <a:xfrm>
              <a:off x="0" y="6684590"/>
              <a:ext cx="4298330" cy="623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4286" y="7222571"/>
              <a:ext cx="3422748" cy="149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3" name="Connettore 1 12"/>
            <p:cNvCxnSpPr/>
            <p:nvPr/>
          </p:nvCxnSpPr>
          <p:spPr>
            <a:xfrm>
              <a:off x="0" y="6625989"/>
              <a:ext cx="10693400" cy="1588"/>
            </a:xfrm>
            <a:prstGeom prst="line">
              <a:avLst/>
            </a:prstGeom>
            <a:ln w="317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451975" y="131763"/>
              <a:ext cx="1074439" cy="1011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8" name="CasellaDiTesto 17"/>
          <p:cNvSpPr txBox="1"/>
          <p:nvPr/>
        </p:nvSpPr>
        <p:spPr>
          <a:xfrm>
            <a:off x="0" y="609600"/>
            <a:ext cx="9420225" cy="108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it-IT" sz="2400" b="1" dirty="0" smtClean="0">
              <a:solidFill>
                <a:schemeClr val="bg1"/>
              </a:solidFill>
            </a:endParaRPr>
          </a:p>
          <a:p>
            <a:pPr algn="ctr"/>
            <a:r>
              <a:rPr lang="it-IT" sz="2800" b="1" dirty="0" smtClean="0">
                <a:solidFill>
                  <a:schemeClr val="accent3">
                    <a:lumMod val="75000"/>
                  </a:schemeClr>
                </a:solidFill>
                <a:latin typeface="Futura Md BT" pitchFamily="34" charset="0"/>
                <a:cs typeface="Aharoni" pitchFamily="2" charset="-79"/>
              </a:rPr>
              <a:t>EDILIZIA Più </a:t>
            </a:r>
            <a:r>
              <a:rPr lang="it-IT" sz="2800" b="1" dirty="0" smtClean="0">
                <a:solidFill>
                  <a:schemeClr val="accent3">
                    <a:lumMod val="75000"/>
                  </a:schemeClr>
                </a:solidFill>
                <a:latin typeface="Futura Md BT" pitchFamily="34" charset="0"/>
                <a:cs typeface="Aharoni" pitchFamily="2" charset="-79"/>
              </a:rPr>
              <a:t>semplice</a:t>
            </a:r>
            <a:endParaRPr lang="it-IT" sz="2800" b="1" dirty="0" smtClean="0">
              <a:solidFill>
                <a:schemeClr val="accent3">
                  <a:lumMod val="75000"/>
                </a:schemeClr>
              </a:solidFill>
              <a:latin typeface="Futura Md BT" pitchFamily="34" charset="0"/>
              <a:cs typeface="Aharoni" pitchFamily="2" charset="-79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885825" y="1714499"/>
            <a:ext cx="8972550" cy="36009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800" b="1" dirty="0" smtClean="0">
                <a:solidFill>
                  <a:schemeClr val="accent3">
                    <a:lumMod val="75000"/>
                  </a:schemeClr>
                </a:solidFill>
                <a:latin typeface="Futura Md BT" pitchFamily="34" charset="0"/>
                <a:cs typeface="Aharoni" pitchFamily="2" charset="-79"/>
              </a:rPr>
              <a:t>Aumentano le fattispecie liberalizzate</a:t>
            </a:r>
          </a:p>
          <a:p>
            <a:pPr algn="just"/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Futura Md BT" pitchFamily="34" charset="0"/>
                <a:cs typeface="Aharoni" pitchFamily="2" charset="-79"/>
              </a:rPr>
              <a:t>CILA (comunicazione asseverata)</a:t>
            </a:r>
            <a:endParaRPr lang="it-IT" sz="2000" b="1" dirty="0" smtClean="0">
              <a:solidFill>
                <a:schemeClr val="accent3">
                  <a:lumMod val="75000"/>
                </a:schemeClr>
              </a:solidFill>
              <a:latin typeface="Futura Md BT" pitchFamily="34" charset="0"/>
              <a:cs typeface="Aharoni" pitchFamily="2" charset="-79"/>
            </a:endParaRPr>
          </a:p>
          <a:p>
            <a:pPr algn="just"/>
            <a:r>
              <a:rPr lang="it-IT" sz="2000" dirty="0" smtClean="0">
                <a:latin typeface="Calibri" pitchFamily="34" charset="0"/>
              </a:rPr>
              <a:t>- restauro </a:t>
            </a:r>
            <a:r>
              <a:rPr lang="it-IT" sz="2000" dirty="0" smtClean="0">
                <a:latin typeface="Calibri" pitchFamily="34" charset="0"/>
              </a:rPr>
              <a:t>e risanamento conservativo che non riguardino le parti </a:t>
            </a:r>
            <a:r>
              <a:rPr lang="it-IT" sz="2000" dirty="0" smtClean="0">
                <a:latin typeface="Calibri" pitchFamily="34" charset="0"/>
              </a:rPr>
              <a:t>strutturali dell’edificio</a:t>
            </a:r>
            <a:endParaRPr lang="it-IT" sz="2000" dirty="0" smtClean="0">
              <a:latin typeface="Calibri" pitchFamily="34" charset="0"/>
            </a:endParaRPr>
          </a:p>
          <a:p>
            <a:pPr marL="457200" indent="-457200"/>
            <a:r>
              <a:rPr lang="it-IT" sz="2000" dirty="0" smtClean="0">
                <a:latin typeface="Calibri" pitchFamily="34" charset="0"/>
              </a:rPr>
              <a:t>- manutenzione </a:t>
            </a:r>
            <a:r>
              <a:rPr lang="it-IT" sz="2000" dirty="0" smtClean="0">
                <a:latin typeface="Calibri" pitchFamily="34" charset="0"/>
              </a:rPr>
              <a:t>straordinaria che non riguardino le parti strutturali </a:t>
            </a:r>
            <a:r>
              <a:rPr lang="it-IT" sz="2000" dirty="0" smtClean="0">
                <a:latin typeface="Calibri" pitchFamily="34" charset="0"/>
              </a:rPr>
              <a:t>dell’edificio</a:t>
            </a:r>
            <a:endParaRPr lang="it-IT" sz="2000" dirty="0" smtClean="0">
              <a:latin typeface="Calibri" pitchFamily="34" charset="0"/>
            </a:endParaRPr>
          </a:p>
          <a:p>
            <a:r>
              <a:rPr lang="it-IT" sz="2000" dirty="0" smtClean="0">
                <a:latin typeface="Calibri" pitchFamily="34" charset="0"/>
              </a:rPr>
              <a:t>- eliminazione </a:t>
            </a:r>
            <a:r>
              <a:rPr lang="it-IT" sz="2000" dirty="0" smtClean="0">
                <a:latin typeface="Calibri" pitchFamily="34" charset="0"/>
              </a:rPr>
              <a:t>di barriere architettoniche che comportano la realizzazione di rampe o di ascensori esterni, ovvero di manufatti che alterano la sagoma </a:t>
            </a:r>
            <a:r>
              <a:rPr lang="it-IT" sz="2000" dirty="0" smtClean="0">
                <a:latin typeface="Calibri" pitchFamily="34" charset="0"/>
              </a:rPr>
              <a:t>dell'edificio</a:t>
            </a:r>
            <a:endParaRPr lang="it-IT" sz="2000" dirty="0" smtClean="0">
              <a:latin typeface="Calibri" pitchFamily="34" charset="0"/>
            </a:endParaRPr>
          </a:p>
          <a:p>
            <a:r>
              <a:rPr lang="it-IT" sz="2000" dirty="0" smtClean="0">
                <a:latin typeface="Calibri" pitchFamily="34" charset="0"/>
              </a:rPr>
              <a:t>- risanamento dall’amianto</a:t>
            </a:r>
            <a:endParaRPr lang="it-IT" sz="2000" dirty="0" smtClean="0">
              <a:latin typeface="Calibri" pitchFamily="34" charset="0"/>
            </a:endParaRPr>
          </a:p>
          <a:p>
            <a:pPr algn="just"/>
            <a:endParaRPr lang="it-IT" sz="2000" dirty="0" smtClean="0">
              <a:latin typeface="Calibri" pitchFamily="34" charset="0"/>
            </a:endParaRPr>
          </a:p>
          <a:p>
            <a:pPr algn="just"/>
            <a:endParaRPr lang="it-IT" sz="2000" dirty="0" smtClean="0">
              <a:latin typeface="Calibri" pitchFamily="34" charset="0"/>
            </a:endParaRPr>
          </a:p>
          <a:p>
            <a:pPr algn="just"/>
            <a:endParaRPr lang="it-IT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9"/>
          <p:cNvGrpSpPr/>
          <p:nvPr/>
        </p:nvGrpSpPr>
        <p:grpSpPr>
          <a:xfrm>
            <a:off x="0" y="229043"/>
            <a:ext cx="10693400" cy="7240801"/>
            <a:chOff x="0" y="131763"/>
            <a:chExt cx="10693400" cy="7240801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2766"/>
            <a:stretch>
              <a:fillRect/>
            </a:stretch>
          </p:blipFill>
          <p:spPr bwMode="auto">
            <a:xfrm>
              <a:off x="0" y="6684590"/>
              <a:ext cx="4298330" cy="623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4286" y="7222571"/>
              <a:ext cx="3422748" cy="149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3" name="Connettore 1 12"/>
            <p:cNvCxnSpPr/>
            <p:nvPr/>
          </p:nvCxnSpPr>
          <p:spPr>
            <a:xfrm>
              <a:off x="0" y="6625989"/>
              <a:ext cx="10693400" cy="1588"/>
            </a:xfrm>
            <a:prstGeom prst="line">
              <a:avLst/>
            </a:prstGeom>
            <a:ln w="317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451975" y="131763"/>
              <a:ext cx="1074439" cy="1011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8" name="CasellaDiTesto 17"/>
          <p:cNvSpPr txBox="1"/>
          <p:nvPr/>
        </p:nvSpPr>
        <p:spPr>
          <a:xfrm>
            <a:off x="0" y="609600"/>
            <a:ext cx="9420225" cy="108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it-IT" sz="2400" b="1" dirty="0" smtClean="0">
              <a:solidFill>
                <a:schemeClr val="bg1"/>
              </a:solidFill>
            </a:endParaRPr>
          </a:p>
          <a:p>
            <a:pPr algn="ctr"/>
            <a:r>
              <a:rPr lang="it-IT" sz="2800" b="1" dirty="0" smtClean="0">
                <a:solidFill>
                  <a:schemeClr val="accent3">
                    <a:lumMod val="75000"/>
                  </a:schemeClr>
                </a:solidFill>
                <a:latin typeface="Futura Md BT" pitchFamily="34" charset="0"/>
                <a:cs typeface="Aharoni" pitchFamily="2" charset="-79"/>
              </a:rPr>
              <a:t>EDILIZIA </a:t>
            </a:r>
            <a:r>
              <a:rPr lang="it-IT" sz="2800" b="1" dirty="0" smtClean="0">
                <a:solidFill>
                  <a:schemeClr val="accent3">
                    <a:lumMod val="75000"/>
                  </a:schemeClr>
                </a:solidFill>
                <a:latin typeface="Futura Md BT" pitchFamily="34" charset="0"/>
                <a:cs typeface="Aharoni" pitchFamily="2" charset="-79"/>
              </a:rPr>
              <a:t>Più </a:t>
            </a:r>
            <a:r>
              <a:rPr lang="it-IT" sz="2800" b="1" dirty="0" smtClean="0">
                <a:solidFill>
                  <a:schemeClr val="accent3">
                    <a:lumMod val="75000"/>
                  </a:schemeClr>
                </a:solidFill>
                <a:latin typeface="Futura Md BT" pitchFamily="34" charset="0"/>
                <a:cs typeface="Aharoni" pitchFamily="2" charset="-79"/>
              </a:rPr>
              <a:t>incentivata</a:t>
            </a:r>
            <a:endParaRPr lang="it-IT" sz="2800" b="1" dirty="0" smtClean="0">
              <a:solidFill>
                <a:schemeClr val="accent3">
                  <a:lumMod val="75000"/>
                </a:schemeClr>
              </a:solidFill>
              <a:latin typeface="Futura Md BT" pitchFamily="34" charset="0"/>
              <a:cs typeface="Aharoni" pitchFamily="2" charset="-79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885825" y="1714499"/>
            <a:ext cx="8972550" cy="31085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800" b="1" dirty="0" smtClean="0">
                <a:solidFill>
                  <a:schemeClr val="accent3">
                    <a:lumMod val="75000"/>
                  </a:schemeClr>
                </a:solidFill>
                <a:latin typeface="Futura Md BT" pitchFamily="34" charset="0"/>
                <a:cs typeface="Aharoni" pitchFamily="2" charset="-79"/>
              </a:rPr>
              <a:t>I Comuni possono ridurre il contributo di costruzione dovuto per</a:t>
            </a:r>
          </a:p>
          <a:p>
            <a:pPr algn="just"/>
            <a:r>
              <a:rPr lang="it-IT" sz="2000" dirty="0" smtClean="0">
                <a:latin typeface="Calibri" pitchFamily="34" charset="0"/>
              </a:rPr>
              <a:t>- combattere il fenomeno delle spopolamento dei centri storici e dei centri di antica e prima formazione</a:t>
            </a:r>
          </a:p>
          <a:p>
            <a:pPr algn="just"/>
            <a:r>
              <a:rPr lang="it-IT" sz="2000" dirty="0" smtClean="0">
                <a:latin typeface="Calibri" pitchFamily="34" charset="0"/>
              </a:rPr>
              <a:t>- riusare, anche con mutamento di destinazione d'uso, il patrimonio edilizio esistente e dismesso</a:t>
            </a:r>
          </a:p>
          <a:p>
            <a:pPr marL="457200" indent="-457200"/>
            <a:r>
              <a:rPr lang="it-IT" sz="2000" dirty="0" smtClean="0">
                <a:latin typeface="Calibri" pitchFamily="34" charset="0"/>
              </a:rPr>
              <a:t>- favorire gli interventi di edilizia bioclimatica o finalizzati al risparmio energetico</a:t>
            </a:r>
          </a:p>
          <a:p>
            <a:pPr algn="just"/>
            <a:endParaRPr lang="it-IT" sz="2000" dirty="0" smtClean="0">
              <a:latin typeface="Calibri" pitchFamily="34" charset="0"/>
            </a:endParaRPr>
          </a:p>
          <a:p>
            <a:pPr algn="just"/>
            <a:endParaRPr lang="it-IT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9"/>
          <p:cNvGrpSpPr/>
          <p:nvPr/>
        </p:nvGrpSpPr>
        <p:grpSpPr>
          <a:xfrm>
            <a:off x="0" y="229043"/>
            <a:ext cx="10693400" cy="7240801"/>
            <a:chOff x="0" y="131763"/>
            <a:chExt cx="10693400" cy="7240801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2766"/>
            <a:stretch>
              <a:fillRect/>
            </a:stretch>
          </p:blipFill>
          <p:spPr bwMode="auto">
            <a:xfrm>
              <a:off x="0" y="6684590"/>
              <a:ext cx="4298330" cy="623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4286" y="7222571"/>
              <a:ext cx="3422748" cy="149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3" name="Connettore 1 12"/>
            <p:cNvCxnSpPr/>
            <p:nvPr/>
          </p:nvCxnSpPr>
          <p:spPr>
            <a:xfrm>
              <a:off x="0" y="6625989"/>
              <a:ext cx="10693400" cy="1588"/>
            </a:xfrm>
            <a:prstGeom prst="line">
              <a:avLst/>
            </a:prstGeom>
            <a:ln w="317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451975" y="131763"/>
              <a:ext cx="1074439" cy="1011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8" name="CasellaDiTesto 17"/>
          <p:cNvSpPr txBox="1"/>
          <p:nvPr/>
        </p:nvSpPr>
        <p:spPr>
          <a:xfrm>
            <a:off x="0" y="609600"/>
            <a:ext cx="9420225" cy="108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it-IT" sz="2400" b="1" dirty="0" smtClean="0">
              <a:solidFill>
                <a:schemeClr val="bg1"/>
              </a:solidFill>
            </a:endParaRPr>
          </a:p>
          <a:p>
            <a:pPr algn="ctr"/>
            <a:r>
              <a:rPr lang="it-IT" sz="2800" b="1" dirty="0" smtClean="0">
                <a:solidFill>
                  <a:schemeClr val="accent3">
                    <a:lumMod val="75000"/>
                  </a:schemeClr>
                </a:solidFill>
                <a:latin typeface="Futura Md BT" pitchFamily="34" charset="0"/>
                <a:cs typeface="Aharoni" pitchFamily="2" charset="-79"/>
              </a:rPr>
              <a:t>EDILIZIA </a:t>
            </a:r>
            <a:r>
              <a:rPr lang="it-IT" sz="2800" b="1" dirty="0" smtClean="0">
                <a:solidFill>
                  <a:schemeClr val="accent3">
                    <a:lumMod val="75000"/>
                  </a:schemeClr>
                </a:solidFill>
                <a:latin typeface="Futura Md BT" pitchFamily="34" charset="0"/>
                <a:cs typeface="Aharoni" pitchFamily="2" charset="-79"/>
              </a:rPr>
              <a:t>Meno degrado</a:t>
            </a:r>
            <a:endParaRPr lang="it-IT" sz="2800" b="1" dirty="0" smtClean="0">
              <a:solidFill>
                <a:schemeClr val="accent3">
                  <a:lumMod val="75000"/>
                </a:schemeClr>
              </a:solidFill>
              <a:latin typeface="Futura Md BT" pitchFamily="34" charset="0"/>
              <a:cs typeface="Aharoni" pitchFamily="2" charset="-79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885825" y="1714499"/>
            <a:ext cx="8972550" cy="34778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latin typeface="Calibri" pitchFamily="34" charset="0"/>
              </a:rPr>
              <a:t>Nelle zone agricole possono essere completate, al ricorrere di certe condizioni ed entro limiti definiti, le </a:t>
            </a:r>
            <a:r>
              <a:rPr lang="it-IT" sz="2000" dirty="0" smtClean="0">
                <a:latin typeface="Calibri" pitchFamily="34" charset="0"/>
              </a:rPr>
              <a:t>costruzioni non ultimate e prive di carattere </a:t>
            </a:r>
            <a:r>
              <a:rPr lang="it-IT" sz="2000" dirty="0" smtClean="0">
                <a:latin typeface="Calibri" pitchFamily="34" charset="0"/>
              </a:rPr>
              <a:t>compiuto, </a:t>
            </a:r>
            <a:r>
              <a:rPr lang="it-IT" sz="2000" dirty="0" smtClean="0">
                <a:latin typeface="Calibri" pitchFamily="34" charset="0"/>
              </a:rPr>
              <a:t>le cui opere sono state legittimamente avviate e il cui titolo abilitativo è scaduto o dichiarato decaduto, non può essere rinnovato a seguito dell'entrata in vigore dell’articolo 26 in data 30 aprile </a:t>
            </a:r>
            <a:r>
              <a:rPr lang="it-IT" sz="2000" dirty="0" smtClean="0">
                <a:latin typeface="Calibri" pitchFamily="34" charset="0"/>
              </a:rPr>
              <a:t>2015</a:t>
            </a:r>
          </a:p>
          <a:p>
            <a:pPr algn="just"/>
            <a:r>
              <a:rPr lang="it-IT" sz="2000" dirty="0" smtClean="0">
                <a:latin typeface="Calibri" pitchFamily="34" charset="0"/>
              </a:rPr>
              <a:t>- presenza di un rustico o edifici </a:t>
            </a:r>
            <a:r>
              <a:rPr lang="it-IT" sz="2000" dirty="0" smtClean="0">
                <a:latin typeface="Calibri" pitchFamily="34" charset="0"/>
              </a:rPr>
              <a:t>almeno completati nell'ossatura strutturale, o nelle murature nel caso di edifici in muratura </a:t>
            </a:r>
            <a:r>
              <a:rPr lang="it-IT" sz="2000" dirty="0" smtClean="0">
                <a:latin typeface="Calibri" pitchFamily="34" charset="0"/>
              </a:rPr>
              <a:t>portante</a:t>
            </a:r>
          </a:p>
          <a:p>
            <a:pPr algn="just"/>
            <a:r>
              <a:rPr lang="it-IT" sz="2000" dirty="0" smtClean="0">
                <a:latin typeface="Calibri" pitchFamily="34" charset="0"/>
              </a:rPr>
              <a:t>- rispetto dei parametri delle direttive per le zone agricole</a:t>
            </a:r>
          </a:p>
          <a:p>
            <a:pPr algn="just"/>
            <a:r>
              <a:rPr lang="it-IT" sz="2000" dirty="0" smtClean="0">
                <a:latin typeface="Calibri" pitchFamily="34" charset="0"/>
              </a:rPr>
              <a:t>- Norma a tempo: il permesso di costruire può essere richiesto entro il 31.12.2020</a:t>
            </a:r>
            <a:endParaRPr lang="it-IT" sz="2000" dirty="0" smtClean="0">
              <a:latin typeface="Calibri" pitchFamily="34" charset="0"/>
            </a:endParaRPr>
          </a:p>
          <a:p>
            <a:pPr algn="just"/>
            <a:endParaRPr lang="it-IT" sz="2000" dirty="0" smtClean="0">
              <a:latin typeface="Calibri" pitchFamily="34" charset="0"/>
            </a:endParaRPr>
          </a:p>
          <a:p>
            <a:pPr algn="just"/>
            <a:endParaRPr lang="it-IT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9"/>
          <p:cNvGrpSpPr/>
          <p:nvPr/>
        </p:nvGrpSpPr>
        <p:grpSpPr>
          <a:xfrm>
            <a:off x="0" y="229043"/>
            <a:ext cx="10693400" cy="7240801"/>
            <a:chOff x="0" y="131763"/>
            <a:chExt cx="10693400" cy="7240801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2766"/>
            <a:stretch>
              <a:fillRect/>
            </a:stretch>
          </p:blipFill>
          <p:spPr bwMode="auto">
            <a:xfrm>
              <a:off x="0" y="6684590"/>
              <a:ext cx="4298330" cy="623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4286" y="7222571"/>
              <a:ext cx="3422748" cy="149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3" name="Connettore 1 12"/>
            <p:cNvCxnSpPr/>
            <p:nvPr/>
          </p:nvCxnSpPr>
          <p:spPr>
            <a:xfrm>
              <a:off x="0" y="6625989"/>
              <a:ext cx="10693400" cy="1588"/>
            </a:xfrm>
            <a:prstGeom prst="line">
              <a:avLst/>
            </a:prstGeom>
            <a:ln w="317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451975" y="131763"/>
              <a:ext cx="1074439" cy="1011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8" name="CasellaDiTesto 17"/>
          <p:cNvSpPr txBox="1"/>
          <p:nvPr/>
        </p:nvSpPr>
        <p:spPr>
          <a:xfrm>
            <a:off x="0" y="609600"/>
            <a:ext cx="9420225" cy="108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it-IT" sz="2400" b="1" dirty="0" smtClean="0">
              <a:solidFill>
                <a:schemeClr val="bg1"/>
              </a:solidFill>
            </a:endParaRPr>
          </a:p>
          <a:p>
            <a:pPr algn="ctr"/>
            <a:r>
              <a:rPr lang="it-IT" sz="2800" b="1" dirty="0" smtClean="0">
                <a:solidFill>
                  <a:schemeClr val="tx2"/>
                </a:solidFill>
                <a:latin typeface="Futura Md BT" pitchFamily="34" charset="0"/>
                <a:cs typeface="Aharoni" pitchFamily="2" charset="-79"/>
              </a:rPr>
              <a:t>URBANISTICA Più </a:t>
            </a:r>
            <a:r>
              <a:rPr lang="it-IT" sz="2800" b="1" dirty="0" smtClean="0">
                <a:solidFill>
                  <a:schemeClr val="tx2"/>
                </a:solidFill>
                <a:latin typeface="Futura Md BT" pitchFamily="34" charset="0"/>
                <a:cs typeface="Aharoni" pitchFamily="2" charset="-79"/>
              </a:rPr>
              <a:t>semplice</a:t>
            </a:r>
            <a:endParaRPr lang="it-IT" sz="2800" b="1" dirty="0" smtClean="0">
              <a:solidFill>
                <a:schemeClr val="tx2"/>
              </a:solidFill>
              <a:latin typeface="Futura Md BT" pitchFamily="34" charset="0"/>
              <a:cs typeface="Aharoni" pitchFamily="2" charset="-79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885825" y="1714499"/>
            <a:ext cx="8972550" cy="298543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800" b="1" dirty="0" smtClean="0">
                <a:solidFill>
                  <a:schemeClr val="tx2"/>
                </a:solidFill>
                <a:latin typeface="Futura Md BT" pitchFamily="34" charset="0"/>
                <a:cs typeface="Aharoni" pitchFamily="2" charset="-79"/>
              </a:rPr>
              <a:t>Varianti </a:t>
            </a:r>
          </a:p>
          <a:p>
            <a:pPr algn="just"/>
            <a:r>
              <a:rPr lang="it-IT" sz="2000" dirty="0" smtClean="0">
                <a:latin typeface="Calibri" pitchFamily="34" charset="0"/>
              </a:rPr>
              <a:t>- piena e immediata operatività </a:t>
            </a:r>
            <a:r>
              <a:rPr lang="it-IT" sz="2000" dirty="0" smtClean="0">
                <a:latin typeface="Calibri" pitchFamily="34" charset="0"/>
              </a:rPr>
              <a:t>all’autorizzazione o all’approvazione di progetti </a:t>
            </a:r>
            <a:r>
              <a:rPr lang="it-IT" sz="2000" dirty="0" smtClean="0">
                <a:latin typeface="Calibri" pitchFamily="34" charset="0"/>
              </a:rPr>
              <a:t>che per disposizioni normative hanno effetto di variante agli strumenti urbanistici</a:t>
            </a:r>
          </a:p>
          <a:p>
            <a:pPr algn="just"/>
            <a:r>
              <a:rPr lang="it-IT" sz="2000" dirty="0" smtClean="0">
                <a:latin typeface="Calibri" pitchFamily="34" charset="0"/>
              </a:rPr>
              <a:t>- non più necessario il parere del CTRU per le </a:t>
            </a:r>
            <a:r>
              <a:rPr lang="it-IT" sz="2000" dirty="0" smtClean="0">
                <a:latin typeface="Calibri" pitchFamily="34" charset="0"/>
              </a:rPr>
              <a:t>varianti semplici (all’approvazione di opere pubbliche o finalizzate al ripristino delle originarie destinazioni agricole, all’introduzione di aree di salvaguardia, alla variazione della qualificazione delle aree standard, alla correzione di errori materiali o alla modifica del regolamento </a:t>
            </a:r>
            <a:r>
              <a:rPr lang="it-IT" sz="2000" dirty="0" smtClean="0">
                <a:latin typeface="Calibri" pitchFamily="34" charset="0"/>
              </a:rPr>
              <a:t>edilizio)</a:t>
            </a:r>
          </a:p>
          <a:p>
            <a:pPr algn="just"/>
            <a:endParaRPr lang="it-IT" sz="2000" dirty="0" smtClean="0">
              <a:latin typeface="Calibri" pitchFamily="34" charset="0"/>
            </a:endParaRPr>
          </a:p>
          <a:p>
            <a:pPr algn="just"/>
            <a:endParaRPr lang="it-IT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9"/>
          <p:cNvGrpSpPr/>
          <p:nvPr/>
        </p:nvGrpSpPr>
        <p:grpSpPr>
          <a:xfrm>
            <a:off x="0" y="229043"/>
            <a:ext cx="10693400" cy="7240801"/>
            <a:chOff x="0" y="131763"/>
            <a:chExt cx="10693400" cy="7240801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2766"/>
            <a:stretch>
              <a:fillRect/>
            </a:stretch>
          </p:blipFill>
          <p:spPr bwMode="auto">
            <a:xfrm>
              <a:off x="0" y="6684590"/>
              <a:ext cx="4298330" cy="623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4286" y="7222571"/>
              <a:ext cx="3422748" cy="149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3" name="Connettore 1 12"/>
            <p:cNvCxnSpPr/>
            <p:nvPr/>
          </p:nvCxnSpPr>
          <p:spPr>
            <a:xfrm>
              <a:off x="0" y="6625989"/>
              <a:ext cx="10693400" cy="1588"/>
            </a:xfrm>
            <a:prstGeom prst="line">
              <a:avLst/>
            </a:prstGeom>
            <a:ln w="317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451975" y="131763"/>
              <a:ext cx="1074439" cy="1011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8" name="CasellaDiTesto 17"/>
          <p:cNvSpPr txBox="1"/>
          <p:nvPr/>
        </p:nvSpPr>
        <p:spPr>
          <a:xfrm>
            <a:off x="0" y="609600"/>
            <a:ext cx="9420225" cy="108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it-IT" sz="2400" b="1" dirty="0" smtClean="0">
              <a:solidFill>
                <a:schemeClr val="bg1"/>
              </a:solidFill>
            </a:endParaRPr>
          </a:p>
          <a:p>
            <a:pPr algn="ctr"/>
            <a:r>
              <a:rPr lang="it-IT" sz="2800" b="1" dirty="0" smtClean="0">
                <a:solidFill>
                  <a:schemeClr val="tx2"/>
                </a:solidFill>
                <a:latin typeface="Futura Md BT" pitchFamily="34" charset="0"/>
                <a:cs typeface="Aharoni" pitchFamily="2" charset="-79"/>
              </a:rPr>
              <a:t>URBANISTICA Più </a:t>
            </a:r>
            <a:r>
              <a:rPr lang="it-IT" sz="2800" b="1" dirty="0" smtClean="0">
                <a:solidFill>
                  <a:schemeClr val="tx2"/>
                </a:solidFill>
                <a:latin typeface="Futura Md BT" pitchFamily="34" charset="0"/>
                <a:cs typeface="Aharoni" pitchFamily="2" charset="-79"/>
              </a:rPr>
              <a:t>chiara</a:t>
            </a:r>
            <a:endParaRPr lang="it-IT" sz="2800" b="1" dirty="0" smtClean="0">
              <a:solidFill>
                <a:schemeClr val="tx2"/>
              </a:solidFill>
              <a:latin typeface="Futura Md BT" pitchFamily="34" charset="0"/>
              <a:cs typeface="Aharoni" pitchFamily="2" charset="-79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885825" y="1714499"/>
            <a:ext cx="8972550" cy="39087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800" b="1" dirty="0" smtClean="0">
                <a:solidFill>
                  <a:schemeClr val="tx2"/>
                </a:solidFill>
                <a:latin typeface="Futura Md BT" pitchFamily="34" charset="0"/>
                <a:cs typeface="Aharoni" pitchFamily="2" charset="-79"/>
              </a:rPr>
              <a:t>Piano utilizzo dei litorali (PUL) </a:t>
            </a:r>
            <a:endParaRPr lang="it-IT" sz="2800" b="1" dirty="0" smtClean="0">
              <a:solidFill>
                <a:schemeClr val="tx2"/>
              </a:solidFill>
              <a:latin typeface="Futura Md BT" pitchFamily="34" charset="0"/>
              <a:cs typeface="Aharoni" pitchFamily="2" charset="-79"/>
            </a:endParaRPr>
          </a:p>
          <a:p>
            <a:pPr algn="just"/>
            <a:r>
              <a:rPr lang="it-IT" sz="2000" dirty="0" smtClean="0">
                <a:latin typeface="Calibri" pitchFamily="34" charset="0"/>
              </a:rPr>
              <a:t>- Piani attuativi </a:t>
            </a:r>
            <a:r>
              <a:rPr lang="it-IT" sz="2000" dirty="0" err="1" smtClean="0">
                <a:latin typeface="Calibri" pitchFamily="34" charset="0"/>
              </a:rPr>
              <a:t>normati</a:t>
            </a:r>
            <a:r>
              <a:rPr lang="it-IT" sz="2000" dirty="0" smtClean="0">
                <a:latin typeface="Calibri" pitchFamily="34" charset="0"/>
              </a:rPr>
              <a:t> all’interno di un unico articolo</a:t>
            </a:r>
          </a:p>
          <a:p>
            <a:pPr algn="just"/>
            <a:r>
              <a:rPr lang="it-IT" sz="2000" dirty="0" smtClean="0">
                <a:latin typeface="Calibri" pitchFamily="34" charset="0"/>
              </a:rPr>
              <a:t>- Tempi di localizzazione definiti in maniera differenziata in ragione </a:t>
            </a:r>
            <a:r>
              <a:rPr lang="it-IT" sz="2000" dirty="0" smtClean="0">
                <a:latin typeface="Calibri" pitchFamily="34" charset="0"/>
              </a:rPr>
              <a:t>della finalità (parcheggi e di strutture di facile rimozione a servizio della balneazione e della ristorazione, preparazione e somministrazione di bevande ed alimenti, nonché finalizzate all’esercizio di attività sportive, ludico, ricreative direttamente connesse all’uso del </a:t>
            </a:r>
            <a:r>
              <a:rPr lang="it-IT" sz="2000" dirty="0" smtClean="0">
                <a:latin typeface="Calibri" pitchFamily="34" charset="0"/>
              </a:rPr>
              <a:t>mare)</a:t>
            </a:r>
          </a:p>
          <a:p>
            <a:pPr algn="just"/>
            <a:r>
              <a:rPr lang="it-IT" sz="2000" dirty="0" smtClean="0">
                <a:latin typeface="Calibri" pitchFamily="34" charset="0"/>
              </a:rPr>
              <a:t>- Introduzione, accanto ai litorali urbani, dei litorali metropolitani</a:t>
            </a:r>
            <a:endParaRPr lang="it-IT" sz="2000" dirty="0" smtClean="0">
              <a:latin typeface="Calibri" pitchFamily="34" charset="0"/>
            </a:endParaRPr>
          </a:p>
          <a:p>
            <a:pPr algn="just"/>
            <a:endParaRPr lang="it-IT" sz="2000" dirty="0" smtClean="0">
              <a:latin typeface="Calibri" pitchFamily="34" charset="0"/>
            </a:endParaRPr>
          </a:p>
          <a:p>
            <a:pPr algn="just"/>
            <a:endParaRPr lang="it-IT" sz="2000" dirty="0" smtClean="0">
              <a:latin typeface="Calibri" pitchFamily="34" charset="0"/>
            </a:endParaRPr>
          </a:p>
          <a:p>
            <a:pPr algn="just"/>
            <a:endParaRPr lang="it-IT" sz="2000" dirty="0" smtClean="0">
              <a:latin typeface="Calibri" pitchFamily="34" charset="0"/>
            </a:endParaRPr>
          </a:p>
          <a:p>
            <a:pPr algn="just"/>
            <a:endParaRPr lang="it-IT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9"/>
          <p:cNvGrpSpPr/>
          <p:nvPr/>
        </p:nvGrpSpPr>
        <p:grpSpPr>
          <a:xfrm>
            <a:off x="0" y="229043"/>
            <a:ext cx="10693400" cy="7240801"/>
            <a:chOff x="0" y="131763"/>
            <a:chExt cx="10693400" cy="7240801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2766"/>
            <a:stretch>
              <a:fillRect/>
            </a:stretch>
          </p:blipFill>
          <p:spPr bwMode="auto">
            <a:xfrm>
              <a:off x="0" y="6684590"/>
              <a:ext cx="4298330" cy="623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4286" y="7222571"/>
              <a:ext cx="3422748" cy="149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3" name="Connettore 1 12"/>
            <p:cNvCxnSpPr/>
            <p:nvPr/>
          </p:nvCxnSpPr>
          <p:spPr>
            <a:xfrm>
              <a:off x="0" y="6625989"/>
              <a:ext cx="10693400" cy="1588"/>
            </a:xfrm>
            <a:prstGeom prst="line">
              <a:avLst/>
            </a:prstGeom>
            <a:ln w="317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451975" y="131763"/>
              <a:ext cx="1074439" cy="1011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8" name="CasellaDiTesto 17"/>
          <p:cNvSpPr txBox="1"/>
          <p:nvPr/>
        </p:nvSpPr>
        <p:spPr>
          <a:xfrm>
            <a:off x="0" y="609600"/>
            <a:ext cx="9420225" cy="108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it-IT" sz="2400" b="1" dirty="0" smtClean="0">
              <a:solidFill>
                <a:schemeClr val="bg1"/>
              </a:solidFill>
            </a:endParaRPr>
          </a:p>
          <a:p>
            <a:pPr algn="ctr"/>
            <a:r>
              <a:rPr lang="it-IT" sz="2800" b="1" dirty="0" smtClean="0">
                <a:solidFill>
                  <a:schemeClr val="tx2"/>
                </a:solidFill>
                <a:latin typeface="Futura Md BT" pitchFamily="34" charset="0"/>
                <a:cs typeface="Aharoni" pitchFamily="2" charset="-79"/>
              </a:rPr>
              <a:t>URBANISTICA Più </a:t>
            </a:r>
            <a:r>
              <a:rPr lang="it-IT" sz="2800" b="1" dirty="0" smtClean="0">
                <a:solidFill>
                  <a:schemeClr val="tx2"/>
                </a:solidFill>
                <a:latin typeface="Futura Md BT" pitchFamily="34" charset="0"/>
                <a:cs typeface="Aharoni" pitchFamily="2" charset="-79"/>
              </a:rPr>
              <a:t>partecipata</a:t>
            </a:r>
            <a:endParaRPr lang="it-IT" sz="2800" b="1" dirty="0" smtClean="0">
              <a:solidFill>
                <a:schemeClr val="tx2"/>
              </a:solidFill>
              <a:latin typeface="Futura Md BT" pitchFamily="34" charset="0"/>
              <a:cs typeface="Aharoni" pitchFamily="2" charset="-79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885825" y="1714499"/>
            <a:ext cx="8972550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latin typeface="Calibri" pitchFamily="34" charset="0"/>
              </a:rPr>
              <a:t>- Osservatorio regionale per l’urbanistica e l’edilizia</a:t>
            </a:r>
          </a:p>
          <a:p>
            <a:pPr algn="just"/>
            <a:r>
              <a:rPr lang="it-IT" sz="2000" dirty="0" smtClean="0">
                <a:latin typeface="Calibri" pitchFamily="34" charset="0"/>
              </a:rPr>
              <a:t>- Commissione </a:t>
            </a:r>
            <a:r>
              <a:rPr lang="it-IT" sz="2000" dirty="0" smtClean="0">
                <a:latin typeface="Calibri" pitchFamily="34" charset="0"/>
              </a:rPr>
              <a:t>permanente sulle problematiche edilizie e urbanistiche della disabilità</a:t>
            </a:r>
          </a:p>
          <a:p>
            <a:pPr algn="just"/>
            <a:endParaRPr lang="it-IT" sz="2000" dirty="0" smtClean="0">
              <a:latin typeface="Calibri" pitchFamily="34" charset="0"/>
            </a:endParaRPr>
          </a:p>
          <a:p>
            <a:pPr algn="just"/>
            <a:endParaRPr lang="it-IT" sz="2000" dirty="0" smtClean="0">
              <a:latin typeface="Calibri" pitchFamily="34" charset="0"/>
            </a:endParaRPr>
          </a:p>
          <a:p>
            <a:pPr algn="just"/>
            <a:endParaRPr lang="it-IT" sz="2000" dirty="0" smtClean="0">
              <a:latin typeface="Calibri" pitchFamily="34" charset="0"/>
            </a:endParaRPr>
          </a:p>
          <a:p>
            <a:pPr algn="just"/>
            <a:endParaRPr lang="it-IT" sz="2000" dirty="0" smtClean="0">
              <a:latin typeface="Calibri" pitchFamily="34" charset="0"/>
            </a:endParaRPr>
          </a:p>
          <a:p>
            <a:pPr algn="just"/>
            <a:endParaRPr lang="it-IT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9"/>
          <p:cNvGrpSpPr/>
          <p:nvPr/>
        </p:nvGrpSpPr>
        <p:grpSpPr>
          <a:xfrm>
            <a:off x="0" y="229043"/>
            <a:ext cx="10693400" cy="7240801"/>
            <a:chOff x="0" y="131763"/>
            <a:chExt cx="10693400" cy="7240801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2766"/>
            <a:stretch>
              <a:fillRect/>
            </a:stretch>
          </p:blipFill>
          <p:spPr bwMode="auto">
            <a:xfrm>
              <a:off x="0" y="6684590"/>
              <a:ext cx="4298330" cy="623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4286" y="7222571"/>
              <a:ext cx="3422748" cy="149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3" name="Connettore 1 12"/>
            <p:cNvCxnSpPr/>
            <p:nvPr/>
          </p:nvCxnSpPr>
          <p:spPr>
            <a:xfrm>
              <a:off x="0" y="6625989"/>
              <a:ext cx="10693400" cy="1588"/>
            </a:xfrm>
            <a:prstGeom prst="line">
              <a:avLst/>
            </a:prstGeom>
            <a:ln w="317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451975" y="131763"/>
              <a:ext cx="1074439" cy="1011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7" name="CasellaDiTesto 16"/>
          <p:cNvSpPr txBox="1"/>
          <p:nvPr/>
        </p:nvSpPr>
        <p:spPr>
          <a:xfrm>
            <a:off x="723900" y="1400176"/>
            <a:ext cx="8972550" cy="44012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66700" indent="-266700" algn="just"/>
            <a:endParaRPr lang="it-IT" sz="2000" dirty="0" smtClean="0">
              <a:solidFill>
                <a:srgbClr val="953735"/>
              </a:solidFill>
              <a:latin typeface="+mn-lt"/>
            </a:endParaRPr>
          </a:p>
          <a:p>
            <a:pPr marL="266700" indent="-266700" algn="just">
              <a:buFont typeface="Arial" pitchFamily="34" charset="0"/>
              <a:buChar char="‒"/>
            </a:pPr>
            <a:r>
              <a:rPr lang="it-IT" sz="2000" dirty="0" smtClean="0">
                <a:latin typeface="+mn-lt"/>
              </a:rPr>
              <a:t>Riordino della materia</a:t>
            </a:r>
            <a:endParaRPr lang="it-IT" sz="2000" dirty="0" smtClean="0">
              <a:latin typeface="+mn-lt"/>
            </a:endParaRPr>
          </a:p>
          <a:p>
            <a:pPr marL="266700" indent="-266700" algn="just">
              <a:buFont typeface="Arial" pitchFamily="34" charset="0"/>
              <a:buChar char="‒"/>
            </a:pPr>
            <a:endParaRPr lang="it-IT" sz="2000" dirty="0" smtClean="0">
              <a:latin typeface="+mn-lt"/>
            </a:endParaRPr>
          </a:p>
          <a:p>
            <a:pPr marL="266700" indent="-266700" algn="just">
              <a:buFont typeface="Arial" pitchFamily="34" charset="0"/>
              <a:buChar char="‒"/>
            </a:pPr>
            <a:r>
              <a:rPr lang="it-IT" sz="2000" dirty="0" smtClean="0">
                <a:latin typeface="+mn-lt"/>
              </a:rPr>
              <a:t>Abrogazione delle norme in materia di </a:t>
            </a:r>
            <a:r>
              <a:rPr lang="it-IT" sz="2000" dirty="0" err="1" smtClean="0">
                <a:latin typeface="+mn-lt"/>
              </a:rPr>
              <a:t>sclassificazione</a:t>
            </a:r>
            <a:endParaRPr lang="it-IT" sz="2000" dirty="0" smtClean="0">
              <a:latin typeface="+mn-lt"/>
            </a:endParaRPr>
          </a:p>
          <a:p>
            <a:pPr marL="266700" indent="-266700" algn="just">
              <a:buFont typeface="Arial" pitchFamily="34" charset="0"/>
              <a:buChar char="‒"/>
            </a:pPr>
            <a:endParaRPr lang="it-IT" sz="2000" b="1" dirty="0" smtClean="0">
              <a:solidFill>
                <a:srgbClr val="953735"/>
              </a:solidFill>
              <a:latin typeface="+mn-lt"/>
            </a:endParaRPr>
          </a:p>
          <a:p>
            <a:pPr marL="266700" indent="-266700" algn="just">
              <a:buFont typeface="Arial" pitchFamily="34" charset="0"/>
              <a:buChar char="‒"/>
            </a:pPr>
            <a:r>
              <a:rPr lang="it-IT" sz="2000" b="1" dirty="0" err="1" smtClean="0">
                <a:solidFill>
                  <a:srgbClr val="953735"/>
                </a:solidFill>
                <a:latin typeface="+mn-lt"/>
              </a:rPr>
              <a:t>Sdemanializzazione</a:t>
            </a:r>
            <a:r>
              <a:rPr lang="it-IT" sz="2000" b="1" dirty="0" smtClean="0">
                <a:solidFill>
                  <a:srgbClr val="953735"/>
                </a:solidFill>
                <a:latin typeface="+mn-lt"/>
              </a:rPr>
              <a:t> solo se accompagnata dal trasferimento dell’uso civici in altri terreni </a:t>
            </a:r>
            <a:r>
              <a:rPr lang="it-IT" sz="2000" dirty="0" smtClean="0">
                <a:latin typeface="+mn-lt"/>
              </a:rPr>
              <a:t>(salvo casi specifici di alienazione intervenuta per ragioni di interesse pubblico)</a:t>
            </a:r>
            <a:endParaRPr lang="it-IT" sz="2000" dirty="0" smtClean="0">
              <a:latin typeface="+mn-lt"/>
            </a:endParaRPr>
          </a:p>
          <a:p>
            <a:pPr marL="266700" indent="-266700" algn="just">
              <a:buFont typeface="Arial" pitchFamily="34" charset="0"/>
              <a:buChar char="‒"/>
            </a:pPr>
            <a:endParaRPr lang="it-IT" sz="2000" dirty="0" smtClean="0">
              <a:latin typeface="+mn-lt"/>
            </a:endParaRPr>
          </a:p>
          <a:p>
            <a:pPr marL="266700" indent="-266700" algn="just">
              <a:buFont typeface="Arial" pitchFamily="34" charset="0"/>
              <a:buChar char="‒"/>
            </a:pPr>
            <a:r>
              <a:rPr lang="it-IT" sz="2000" b="1" dirty="0" smtClean="0">
                <a:solidFill>
                  <a:srgbClr val="953735"/>
                </a:solidFill>
                <a:latin typeface="+mn-lt"/>
              </a:rPr>
              <a:t>Copianificazione con il MIBACT in tutte le fattispecie </a:t>
            </a:r>
            <a:r>
              <a:rPr lang="it-IT" sz="2000" dirty="0" smtClean="0">
                <a:latin typeface="+mn-lt"/>
              </a:rPr>
              <a:t>(permuta, alienazione, trasferimento, </a:t>
            </a:r>
            <a:r>
              <a:rPr lang="it-IT" sz="2000" dirty="0" err="1" smtClean="0">
                <a:latin typeface="+mn-lt"/>
              </a:rPr>
              <a:t>sdemanializzazione</a:t>
            </a:r>
            <a:r>
              <a:rPr lang="it-IT" sz="2000" dirty="0" smtClean="0">
                <a:latin typeface="+mn-lt"/>
              </a:rPr>
              <a:t> con o senza trasferimento)</a:t>
            </a:r>
          </a:p>
          <a:p>
            <a:pPr marL="266700" indent="-266700" algn="just">
              <a:buFont typeface="Arial" pitchFamily="34" charset="0"/>
              <a:buChar char="‒"/>
            </a:pPr>
            <a:endParaRPr lang="it-IT" sz="2000" dirty="0" smtClean="0">
              <a:latin typeface="+mn-lt"/>
            </a:endParaRPr>
          </a:p>
          <a:p>
            <a:pPr marL="266700" indent="-266700" algn="just">
              <a:buFont typeface="Arial" pitchFamily="34" charset="0"/>
              <a:buChar char="‒"/>
            </a:pPr>
            <a:r>
              <a:rPr lang="it-IT" sz="2000" dirty="0" smtClean="0">
                <a:latin typeface="+mn-lt"/>
              </a:rPr>
              <a:t>Interventi di ripristino ambientale e paesaggistico, bonifica e messa in sicurezza del territorio sempre consentiti</a:t>
            </a:r>
            <a:endParaRPr lang="it-IT" sz="1600" dirty="0" smtClean="0">
              <a:latin typeface="+mj-lt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285749" y="438150"/>
            <a:ext cx="7610475" cy="108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it-IT" sz="2400" b="1" dirty="0" smtClean="0">
              <a:solidFill>
                <a:schemeClr val="bg1"/>
              </a:solidFill>
            </a:endParaRPr>
          </a:p>
          <a:p>
            <a:pPr algn="ctr"/>
            <a:r>
              <a:rPr lang="it-IT" sz="2800" b="1" dirty="0" smtClean="0">
                <a:solidFill>
                  <a:srgbClr val="953735"/>
                </a:solidFill>
                <a:latin typeface="Futura Md BT" pitchFamily="34" charset="0"/>
                <a:cs typeface="Aharoni" pitchFamily="2" charset="-79"/>
              </a:rPr>
              <a:t>Norme in materia di usi civici</a:t>
            </a:r>
            <a:endParaRPr lang="it-IT" sz="2800" b="1" dirty="0" smtClean="0">
              <a:solidFill>
                <a:srgbClr val="953735"/>
              </a:solidFill>
              <a:latin typeface="Futura Md BT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9"/>
          <p:cNvGrpSpPr/>
          <p:nvPr/>
        </p:nvGrpSpPr>
        <p:grpSpPr>
          <a:xfrm>
            <a:off x="0" y="229043"/>
            <a:ext cx="10693400" cy="7240801"/>
            <a:chOff x="0" y="131763"/>
            <a:chExt cx="10693400" cy="7240801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2766"/>
            <a:stretch>
              <a:fillRect/>
            </a:stretch>
          </p:blipFill>
          <p:spPr bwMode="auto">
            <a:xfrm>
              <a:off x="0" y="6684590"/>
              <a:ext cx="4298330" cy="623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4286" y="7222571"/>
              <a:ext cx="3422748" cy="149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3" name="Connettore 1 12"/>
            <p:cNvCxnSpPr/>
            <p:nvPr/>
          </p:nvCxnSpPr>
          <p:spPr>
            <a:xfrm>
              <a:off x="0" y="6625989"/>
              <a:ext cx="10693400" cy="1588"/>
            </a:xfrm>
            <a:prstGeom prst="line">
              <a:avLst/>
            </a:prstGeom>
            <a:ln w="317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451975" y="131763"/>
              <a:ext cx="1074439" cy="1011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7" name="CasellaDiTesto 16"/>
          <p:cNvSpPr txBox="1"/>
          <p:nvPr/>
        </p:nvSpPr>
        <p:spPr>
          <a:xfrm>
            <a:off x="466725" y="1323973"/>
            <a:ext cx="8972550" cy="44012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66700" indent="-266700" algn="just">
              <a:buFont typeface="Calibri" pitchFamily="34" charset="0"/>
              <a:buChar char="‒"/>
            </a:pP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Definizione e precisazione delle categorie di intervento </a:t>
            </a:r>
            <a:r>
              <a:rPr lang="it-IT" sz="2000" dirty="0" smtClean="0">
                <a:latin typeface="Calibri" pitchFamily="34" charset="0"/>
              </a:rPr>
              <a:t>edilizio e urbanistico (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nuova costruzione, ristrutturazione, edilizia libera </a:t>
            </a:r>
            <a:r>
              <a:rPr lang="it-IT" sz="2000" dirty="0" smtClean="0">
                <a:latin typeface="Calibri" pitchFamily="34" charset="0"/>
              </a:rPr>
              <a:t>etc.);</a:t>
            </a:r>
          </a:p>
          <a:p>
            <a:pPr marL="266700" indent="-266700" algn="just">
              <a:buFont typeface="Calibri" pitchFamily="34" charset="0"/>
              <a:buChar char="‒"/>
            </a:pPr>
            <a:endParaRPr lang="it-IT" sz="2000" dirty="0" smtClean="0">
              <a:latin typeface="Calibri" pitchFamily="34" charset="0"/>
            </a:endParaRPr>
          </a:p>
          <a:p>
            <a:pPr marL="266700" indent="-266700" algn="just">
              <a:buFont typeface="Calibri" pitchFamily="34" charset="0"/>
              <a:buChar char="‒"/>
            </a:pP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Definizione, precisazione e regolamentazione delle varianti </a:t>
            </a:r>
            <a:r>
              <a:rPr lang="it-IT" sz="2000" dirty="0" smtClean="0">
                <a:latin typeface="Calibri" pitchFamily="34" charset="0"/>
              </a:rPr>
              <a:t>(essenziali, non essenziali, in corso d’opera) e relative sanzioni;</a:t>
            </a:r>
          </a:p>
          <a:p>
            <a:pPr marL="266700" indent="-266700" algn="just">
              <a:buFont typeface="Calibri" pitchFamily="34" charset="0"/>
              <a:buChar char="‒"/>
            </a:pPr>
            <a:endParaRPr lang="it-IT" sz="2000" dirty="0" smtClean="0">
              <a:latin typeface="Calibri" pitchFamily="34" charset="0"/>
            </a:endParaRPr>
          </a:p>
          <a:p>
            <a:pPr marL="266700" indent="-266700" algn="just">
              <a:buFont typeface="Calibri" pitchFamily="34" charset="0"/>
              <a:buChar char="‒"/>
            </a:pP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Definizione e precisazione in materia di applicabilità della SCIA </a:t>
            </a:r>
            <a:r>
              <a:rPr lang="it-IT" sz="2000" dirty="0" smtClean="0">
                <a:latin typeface="Calibri" pitchFamily="34" charset="0"/>
              </a:rPr>
              <a:t>(segnalazione certificata di inizio attività);</a:t>
            </a:r>
          </a:p>
          <a:p>
            <a:pPr marL="266700" indent="-266700" algn="just"/>
            <a:endParaRPr lang="it-IT" sz="2000" dirty="0" smtClean="0">
              <a:latin typeface="Calibri" pitchFamily="34" charset="0"/>
            </a:endParaRPr>
          </a:p>
          <a:p>
            <a:pPr marL="266700" indent="-266700" algn="just">
              <a:buFont typeface="Calibri" pitchFamily="34" charset="0"/>
              <a:buChar char="‒"/>
            </a:pP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Definizione e precisazione in materia di mutamenti della destinazione d’uso</a:t>
            </a:r>
          </a:p>
          <a:p>
            <a:pPr marL="266700" indent="-266700" algn="just">
              <a:buFont typeface="Calibri" pitchFamily="34" charset="0"/>
              <a:buChar char="‒"/>
            </a:pPr>
            <a:endParaRPr lang="it-IT" sz="2000" dirty="0" smtClean="0">
              <a:latin typeface="Calibri" pitchFamily="34" charset="0"/>
            </a:endParaRPr>
          </a:p>
          <a:p>
            <a:pPr marL="266700" indent="-266700" algn="just">
              <a:buFont typeface="Calibri" pitchFamily="34" charset="0"/>
              <a:buChar char="‒"/>
            </a:pPr>
            <a:endParaRPr lang="it-IT" sz="2000" dirty="0" smtClean="0">
              <a:latin typeface="Calibri" pitchFamily="34" charset="0"/>
            </a:endParaRPr>
          </a:p>
          <a:p>
            <a:pPr marL="266700" indent="-266700" algn="just">
              <a:buFont typeface="Calibri" pitchFamily="34" charset="0"/>
              <a:buChar char="‒"/>
            </a:pP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Norme in materia di parcheggi privati </a:t>
            </a:r>
            <a:r>
              <a:rPr lang="it-IT" sz="2000" dirty="0" smtClean="0">
                <a:latin typeface="Calibri" pitchFamily="34" charset="0"/>
              </a:rPr>
              <a:t>per i casi di fabbricati in disuso e frazionamenti.</a:t>
            </a:r>
            <a:endParaRPr lang="it-IT" sz="2000" dirty="0">
              <a:latin typeface="Calibri" pitchFamily="34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247651" y="247650"/>
            <a:ext cx="5819774" cy="108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it-IT" sz="24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it-IT" sz="2800" b="1" dirty="0" smtClean="0">
                <a:solidFill>
                  <a:schemeClr val="accent3">
                    <a:lumMod val="75000"/>
                  </a:schemeClr>
                </a:solidFill>
                <a:latin typeface="Futura Md BT" pitchFamily="34" charset="0"/>
                <a:cs typeface="Aharoni" pitchFamily="2" charset="-79"/>
              </a:rPr>
              <a:t>MODIFICHE ALLA  </a:t>
            </a:r>
            <a:r>
              <a:rPr lang="it-IT" sz="2800" b="1" dirty="0" err="1" smtClean="0">
                <a:solidFill>
                  <a:schemeClr val="accent3">
                    <a:lumMod val="75000"/>
                  </a:schemeClr>
                </a:solidFill>
                <a:latin typeface="Futura Md BT" pitchFamily="34" charset="0"/>
                <a:cs typeface="Aharoni" pitchFamily="2" charset="-79"/>
              </a:rPr>
              <a:t>L.R.</a:t>
            </a:r>
            <a:r>
              <a:rPr lang="it-IT" sz="2800" b="1" dirty="0" smtClean="0">
                <a:solidFill>
                  <a:schemeClr val="accent3">
                    <a:lumMod val="75000"/>
                  </a:schemeClr>
                </a:solidFill>
                <a:latin typeface="Futura Md BT" pitchFamily="34" charset="0"/>
                <a:cs typeface="Aharoni" pitchFamily="2" charset="-79"/>
              </a:rPr>
              <a:t> 23/1985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9"/>
          <p:cNvGrpSpPr/>
          <p:nvPr/>
        </p:nvGrpSpPr>
        <p:grpSpPr>
          <a:xfrm>
            <a:off x="0" y="229043"/>
            <a:ext cx="10693400" cy="7240801"/>
            <a:chOff x="0" y="131763"/>
            <a:chExt cx="10693400" cy="7240801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2766"/>
            <a:stretch>
              <a:fillRect/>
            </a:stretch>
          </p:blipFill>
          <p:spPr bwMode="auto">
            <a:xfrm>
              <a:off x="0" y="6684590"/>
              <a:ext cx="4298330" cy="623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4286" y="7222571"/>
              <a:ext cx="3422748" cy="149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3" name="Connettore 1 12"/>
            <p:cNvCxnSpPr/>
            <p:nvPr/>
          </p:nvCxnSpPr>
          <p:spPr>
            <a:xfrm>
              <a:off x="0" y="6625989"/>
              <a:ext cx="10693400" cy="1588"/>
            </a:xfrm>
            <a:prstGeom prst="line">
              <a:avLst/>
            </a:prstGeom>
            <a:ln w="317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451975" y="131763"/>
              <a:ext cx="1074439" cy="1011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7" name="CasellaDiTesto 16"/>
          <p:cNvSpPr txBox="1"/>
          <p:nvPr/>
        </p:nvSpPr>
        <p:spPr>
          <a:xfrm>
            <a:off x="600075" y="1457323"/>
            <a:ext cx="8972550" cy="532453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66700" indent="-266700" algn="just"/>
            <a:endParaRPr lang="it-IT" sz="2000" dirty="0" smtClean="0">
              <a:latin typeface="Calibri" pitchFamily="34" charset="0"/>
            </a:endParaRPr>
          </a:p>
          <a:p>
            <a:pPr marL="266700" indent="-266700" algn="just">
              <a:buFont typeface="Arial" pitchFamily="34" charset="0"/>
              <a:buChar char="‒"/>
            </a:pPr>
            <a:r>
              <a:rPr lang="it-IT" sz="2000" b="1" dirty="0" smtClean="0">
                <a:solidFill>
                  <a:schemeClr val="tx2"/>
                </a:solidFill>
                <a:latin typeface="Calibri" pitchFamily="34" charset="0"/>
              </a:rPr>
              <a:t>Norme di semplificazione nell’approvazione del PUC e di varianti </a:t>
            </a:r>
            <a:r>
              <a:rPr lang="it-IT" sz="2000" dirty="0" smtClean="0">
                <a:latin typeface="Calibri" pitchFamily="34" charset="0"/>
              </a:rPr>
              <a:t>per interventi di preminente interesse generale e per la realizzazione di interventi tesi a garantire i servizi pubblici, la sicurezza pubblica e la protezione civile, l’esercizio della libertà di religione e di espressione </a:t>
            </a:r>
            <a:r>
              <a:rPr lang="it-IT" sz="2000" dirty="0" err="1" smtClean="0">
                <a:latin typeface="Calibri" pitchFamily="34" charset="0"/>
              </a:rPr>
              <a:t>etico-sociale</a:t>
            </a:r>
            <a:r>
              <a:rPr lang="it-IT" sz="2000" dirty="0" smtClean="0">
                <a:latin typeface="Calibri" pitchFamily="34" charset="0"/>
              </a:rPr>
              <a:t>;</a:t>
            </a:r>
          </a:p>
          <a:p>
            <a:pPr marL="266700" indent="-266700" algn="just">
              <a:buFont typeface="Arial" pitchFamily="34" charset="0"/>
              <a:buChar char="‒"/>
            </a:pPr>
            <a:endParaRPr lang="it-IT" sz="2000" dirty="0" smtClean="0">
              <a:latin typeface="Calibri" pitchFamily="34" charset="0"/>
            </a:endParaRPr>
          </a:p>
          <a:p>
            <a:pPr marL="266700" indent="-266700" algn="just">
              <a:buFont typeface="Arial" pitchFamily="34" charset="0"/>
              <a:buChar char="‒"/>
            </a:pPr>
            <a:r>
              <a:rPr lang="it-IT" sz="2000" b="1" dirty="0" smtClean="0">
                <a:solidFill>
                  <a:schemeClr val="tx2"/>
                </a:solidFill>
                <a:latin typeface="Calibri" pitchFamily="34" charset="0"/>
              </a:rPr>
              <a:t>Accorpamento</a:t>
            </a: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it-IT" sz="2000" dirty="0" smtClean="0">
                <a:latin typeface="Calibri" pitchFamily="34" charset="0"/>
              </a:rPr>
              <a:t>della disciplina in materia di </a:t>
            </a:r>
            <a:r>
              <a:rPr lang="it-IT" sz="2000" b="1" dirty="0" smtClean="0">
                <a:solidFill>
                  <a:schemeClr val="tx2"/>
                </a:solidFill>
                <a:latin typeface="Calibri" pitchFamily="34" charset="0"/>
              </a:rPr>
              <a:t>Piani di Utilizzo dei </a:t>
            </a:r>
            <a:r>
              <a:rPr lang="it-IT" sz="2000" b="1" dirty="0" smtClean="0">
                <a:solidFill>
                  <a:schemeClr val="tx2"/>
                </a:solidFill>
                <a:latin typeface="Calibri" pitchFamily="34" charset="0"/>
              </a:rPr>
              <a:t>Litorali</a:t>
            </a:r>
            <a:r>
              <a:rPr lang="it-IT" sz="2000" dirty="0" smtClean="0">
                <a:latin typeface="Calibri" pitchFamily="34" charset="0"/>
              </a:rPr>
              <a:t>;</a:t>
            </a:r>
          </a:p>
          <a:p>
            <a:pPr marL="266700" indent="-266700" algn="just">
              <a:buFont typeface="Arial" pitchFamily="34" charset="0"/>
              <a:buChar char="‒"/>
            </a:pPr>
            <a:endParaRPr lang="it-IT" sz="2000" dirty="0" smtClean="0">
              <a:latin typeface="Calibri" pitchFamily="34" charset="0"/>
            </a:endParaRPr>
          </a:p>
          <a:p>
            <a:pPr marL="266700" indent="-266700" algn="just">
              <a:buFont typeface="Arial" pitchFamily="34" charset="0"/>
              <a:buChar char="‒"/>
            </a:pPr>
            <a:r>
              <a:rPr lang="it-IT" sz="2000" b="1" dirty="0" smtClean="0">
                <a:solidFill>
                  <a:schemeClr val="tx2"/>
                </a:solidFill>
                <a:latin typeface="Calibri" pitchFamily="34" charset="0"/>
              </a:rPr>
              <a:t>Ammissibilità di varianti </a:t>
            </a:r>
            <a:r>
              <a:rPr lang="it-IT" sz="2000" dirty="0" smtClean="0">
                <a:latin typeface="+mj-lt"/>
              </a:rPr>
              <a:t>per interventi destinati a servizi pubblici, religiosi, didattici, culturali e infrastrutturali anche nelle more dell’adeguamento del PUC al </a:t>
            </a:r>
            <a:r>
              <a:rPr lang="it-IT" sz="2000" dirty="0" smtClean="0">
                <a:latin typeface="+mj-lt"/>
              </a:rPr>
              <a:t>PPR</a:t>
            </a:r>
          </a:p>
          <a:p>
            <a:pPr marL="266700" indent="-266700" algn="just">
              <a:buFont typeface="Arial" pitchFamily="34" charset="0"/>
              <a:buChar char="‒"/>
            </a:pPr>
            <a:endParaRPr lang="it-IT" sz="2000" dirty="0" smtClean="0">
              <a:latin typeface="+mj-lt"/>
            </a:endParaRPr>
          </a:p>
          <a:p>
            <a:pPr marL="266700" indent="-266700" algn="just">
              <a:buFont typeface="Arial" pitchFamily="34" charset="0"/>
              <a:buChar char="‒"/>
            </a:pPr>
            <a:r>
              <a:rPr lang="it-IT" sz="2000" b="1" dirty="0" smtClean="0">
                <a:solidFill>
                  <a:schemeClr val="tx2"/>
                </a:solidFill>
                <a:latin typeface="Calibri" pitchFamily="34" charset="0"/>
              </a:rPr>
              <a:t>Istituzione della Commissione permanente </a:t>
            </a:r>
            <a:r>
              <a:rPr lang="it-IT" sz="2000" dirty="0" smtClean="0">
                <a:latin typeface="+mj-lt"/>
              </a:rPr>
              <a:t>sulle problematiche edilizie e urbanistiche della disabilità;</a:t>
            </a:r>
          </a:p>
          <a:p>
            <a:pPr marL="266700" indent="-266700" algn="just"/>
            <a:endParaRPr lang="it-IT" sz="2000" dirty="0" smtClean="0">
              <a:latin typeface="+mj-lt"/>
            </a:endParaRPr>
          </a:p>
          <a:p>
            <a:pPr marL="266700" indent="-266700" algn="just"/>
            <a:endParaRPr lang="it-IT" sz="2000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it-IT" sz="2000" dirty="0">
              <a:latin typeface="Calibri" pitchFamily="34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457200" y="247650"/>
            <a:ext cx="5772150" cy="108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it-IT" sz="2400" b="1" dirty="0" smtClean="0">
              <a:solidFill>
                <a:schemeClr val="bg1"/>
              </a:solidFill>
            </a:endParaRPr>
          </a:p>
          <a:p>
            <a:pPr algn="ctr"/>
            <a:r>
              <a:rPr lang="it-IT" sz="2800" b="1" dirty="0" smtClean="0">
                <a:solidFill>
                  <a:schemeClr val="tx2"/>
                </a:solidFill>
                <a:latin typeface="Futura Md BT" pitchFamily="34" charset="0"/>
                <a:cs typeface="Aharoni" pitchFamily="2" charset="-79"/>
              </a:rPr>
              <a:t>MODIFICHE ALLA  </a:t>
            </a:r>
            <a:r>
              <a:rPr lang="it-IT" sz="2800" b="1" dirty="0" err="1" smtClean="0">
                <a:solidFill>
                  <a:schemeClr val="tx2"/>
                </a:solidFill>
                <a:latin typeface="Futura Md BT" pitchFamily="34" charset="0"/>
                <a:cs typeface="Aharoni" pitchFamily="2" charset="-79"/>
              </a:rPr>
              <a:t>L.R.</a:t>
            </a:r>
            <a:r>
              <a:rPr lang="it-IT" sz="2800" b="1" dirty="0" smtClean="0">
                <a:solidFill>
                  <a:schemeClr val="tx2"/>
                </a:solidFill>
                <a:latin typeface="Futura Md BT" pitchFamily="34" charset="0"/>
                <a:cs typeface="Aharoni" pitchFamily="2" charset="-79"/>
              </a:rPr>
              <a:t> 45/1989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9"/>
          <p:cNvGrpSpPr/>
          <p:nvPr/>
        </p:nvGrpSpPr>
        <p:grpSpPr>
          <a:xfrm>
            <a:off x="0" y="229043"/>
            <a:ext cx="10693400" cy="7240801"/>
            <a:chOff x="0" y="131763"/>
            <a:chExt cx="10693400" cy="7240801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2766"/>
            <a:stretch>
              <a:fillRect/>
            </a:stretch>
          </p:blipFill>
          <p:spPr bwMode="auto">
            <a:xfrm>
              <a:off x="0" y="6684590"/>
              <a:ext cx="4298330" cy="623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4286" y="7222571"/>
              <a:ext cx="3422748" cy="149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3" name="Connettore 1 12"/>
            <p:cNvCxnSpPr/>
            <p:nvPr/>
          </p:nvCxnSpPr>
          <p:spPr>
            <a:xfrm>
              <a:off x="0" y="6625989"/>
              <a:ext cx="10693400" cy="1588"/>
            </a:xfrm>
            <a:prstGeom prst="line">
              <a:avLst/>
            </a:prstGeom>
            <a:ln w="317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451975" y="131763"/>
              <a:ext cx="1074439" cy="1011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7" name="CasellaDiTesto 16"/>
          <p:cNvSpPr txBox="1"/>
          <p:nvPr/>
        </p:nvSpPr>
        <p:spPr>
          <a:xfrm>
            <a:off x="866775" y="1495426"/>
            <a:ext cx="8972550" cy="40318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66700" indent="-266700" algn="just">
              <a:buFont typeface="Calibri" pitchFamily="34" charset="0"/>
              <a:buChar char="‒"/>
            </a:pPr>
            <a:r>
              <a:rPr lang="it-IT" sz="2000" b="1" dirty="0" smtClean="0">
                <a:solidFill>
                  <a:srgbClr val="FF9900"/>
                </a:solidFill>
                <a:latin typeface="Calibri" pitchFamily="34" charset="0"/>
              </a:rPr>
              <a:t>Completamento degli </a:t>
            </a:r>
            <a:r>
              <a:rPr lang="it-IT" sz="2000" b="1" dirty="0" smtClean="0">
                <a:solidFill>
                  <a:srgbClr val="FF9900"/>
                </a:solidFill>
                <a:latin typeface="Calibri" pitchFamily="34" charset="0"/>
              </a:rPr>
              <a:t>edifici </a:t>
            </a:r>
            <a:r>
              <a:rPr lang="it-IT" sz="2000" b="1" dirty="0" smtClean="0">
                <a:solidFill>
                  <a:srgbClr val="FF9900"/>
                </a:solidFill>
                <a:latin typeface="Calibri" pitchFamily="34" charset="0"/>
              </a:rPr>
              <a:t>nelle </a:t>
            </a:r>
            <a:r>
              <a:rPr lang="it-IT" sz="2000" b="1" dirty="0" smtClean="0">
                <a:solidFill>
                  <a:srgbClr val="FF9900"/>
                </a:solidFill>
                <a:latin typeface="Calibri" pitchFamily="34" charset="0"/>
              </a:rPr>
              <a:t>zone </a:t>
            </a:r>
            <a:r>
              <a:rPr lang="it-IT" sz="2000" b="1" dirty="0" smtClean="0">
                <a:solidFill>
                  <a:srgbClr val="FF9900"/>
                </a:solidFill>
                <a:latin typeface="Calibri" pitchFamily="34" charset="0"/>
              </a:rPr>
              <a:t>rurali</a:t>
            </a:r>
          </a:p>
          <a:p>
            <a:pPr marL="266700" indent="-266700" algn="just"/>
            <a:endParaRPr lang="it-IT" sz="2000" dirty="0" smtClean="0">
              <a:solidFill>
                <a:srgbClr val="FF9900"/>
              </a:solidFill>
              <a:latin typeface="Calibri" pitchFamily="34" charset="0"/>
            </a:endParaRPr>
          </a:p>
          <a:p>
            <a:pPr marL="266700" indent="-266700" algn="just">
              <a:buFont typeface="Calibri" pitchFamily="34" charset="0"/>
              <a:buChar char="‒"/>
            </a:pPr>
            <a:r>
              <a:rPr lang="it-IT" sz="2000" b="1" dirty="0" smtClean="0">
                <a:solidFill>
                  <a:srgbClr val="FF9900"/>
                </a:solidFill>
                <a:latin typeface="Calibri" pitchFamily="34" charset="0"/>
              </a:rPr>
              <a:t>Unificazione dei parametri degli incrementi volumetrici in zona B e </a:t>
            </a:r>
            <a:r>
              <a:rPr lang="it-IT" sz="2000" b="1" dirty="0" smtClean="0">
                <a:solidFill>
                  <a:srgbClr val="FF9900"/>
                </a:solidFill>
                <a:latin typeface="Calibri" pitchFamily="34" charset="0"/>
              </a:rPr>
              <a:t>C</a:t>
            </a:r>
          </a:p>
          <a:p>
            <a:pPr marL="266700" indent="-266700" algn="just">
              <a:buFont typeface="Calibri" pitchFamily="34" charset="0"/>
              <a:buChar char="‒"/>
            </a:pPr>
            <a:endParaRPr lang="it-IT" sz="2000" dirty="0" smtClean="0">
              <a:solidFill>
                <a:srgbClr val="FF9900"/>
              </a:solidFill>
              <a:latin typeface="Calibri" pitchFamily="34" charset="0"/>
            </a:endParaRPr>
          </a:p>
          <a:p>
            <a:pPr marL="266700" indent="-266700" algn="just">
              <a:buFont typeface="Calibri" pitchFamily="34" charset="0"/>
              <a:buChar char="‒"/>
            </a:pPr>
            <a:r>
              <a:rPr lang="it-IT" sz="2000" b="1" dirty="0" smtClean="0">
                <a:solidFill>
                  <a:srgbClr val="FF9900"/>
                </a:solidFill>
                <a:latin typeface="Calibri" pitchFamily="34" charset="0"/>
              </a:rPr>
              <a:t>Estensione</a:t>
            </a:r>
            <a:r>
              <a:rPr lang="it-IT" sz="2000" dirty="0" smtClean="0">
                <a:solidFill>
                  <a:srgbClr val="FF9900"/>
                </a:solidFill>
                <a:latin typeface="Calibri" pitchFamily="34" charset="0"/>
              </a:rPr>
              <a:t> </a:t>
            </a:r>
            <a:r>
              <a:rPr lang="it-IT" sz="2000" dirty="0" smtClean="0">
                <a:latin typeface="Calibri" pitchFamily="34" charset="0"/>
              </a:rPr>
              <a:t>del concetto di sottotetto e di soppalco ai fini del loro </a:t>
            </a:r>
            <a:r>
              <a:rPr lang="it-IT" sz="2000" dirty="0" smtClean="0">
                <a:latin typeface="Calibri" pitchFamily="34" charset="0"/>
              </a:rPr>
              <a:t>riuso</a:t>
            </a:r>
          </a:p>
          <a:p>
            <a:pPr marL="266700" indent="-266700" algn="just">
              <a:buFont typeface="Calibri" pitchFamily="34" charset="0"/>
              <a:buChar char="‒"/>
            </a:pPr>
            <a:endParaRPr lang="it-IT" sz="2000" dirty="0" smtClean="0">
              <a:latin typeface="Calibri" pitchFamily="34" charset="0"/>
            </a:endParaRPr>
          </a:p>
          <a:p>
            <a:pPr marL="266700" indent="-266700" algn="just">
              <a:buFont typeface="Calibri" pitchFamily="34" charset="0"/>
              <a:buChar char="‒"/>
            </a:pPr>
            <a:r>
              <a:rPr lang="it-IT" sz="2000" b="1" dirty="0" smtClean="0">
                <a:solidFill>
                  <a:srgbClr val="FF9900"/>
                </a:solidFill>
                <a:latin typeface="Calibri" pitchFamily="34" charset="0"/>
              </a:rPr>
              <a:t>Ammissibilità</a:t>
            </a:r>
            <a:r>
              <a:rPr lang="it-IT" sz="2000" dirty="0" smtClean="0">
                <a:solidFill>
                  <a:srgbClr val="FF9900"/>
                </a:solidFill>
                <a:latin typeface="Calibri" pitchFamily="34" charset="0"/>
              </a:rPr>
              <a:t> </a:t>
            </a:r>
            <a:r>
              <a:rPr lang="it-IT" sz="2000" dirty="0" smtClean="0">
                <a:latin typeface="Calibri" pitchFamily="34" charset="0"/>
              </a:rPr>
              <a:t>di realizzazione degli incrementi volumetrici anche mediante corpi separati e cessione di crediti edilizi di unità immobiliari facenti parte di un unico </a:t>
            </a:r>
            <a:r>
              <a:rPr lang="it-IT" sz="2000" dirty="0" smtClean="0">
                <a:latin typeface="Calibri" pitchFamily="34" charset="0"/>
              </a:rPr>
              <a:t>edificio</a:t>
            </a:r>
          </a:p>
          <a:p>
            <a:pPr marL="266700" indent="-266700" algn="just">
              <a:buFont typeface="Calibri" pitchFamily="34" charset="0"/>
              <a:buChar char="‒"/>
            </a:pPr>
            <a:endParaRPr lang="it-IT" sz="2000" dirty="0" smtClean="0">
              <a:latin typeface="Calibri" pitchFamily="34" charset="0"/>
            </a:endParaRPr>
          </a:p>
          <a:p>
            <a:pPr marL="266700" indent="-266700" algn="just">
              <a:buFont typeface="Calibri" pitchFamily="34" charset="0"/>
              <a:buChar char="‒"/>
            </a:pPr>
            <a:r>
              <a:rPr lang="it-IT" sz="2000" b="1" dirty="0" smtClean="0">
                <a:solidFill>
                  <a:srgbClr val="FF9900"/>
                </a:solidFill>
                <a:latin typeface="Calibri" pitchFamily="34" charset="0"/>
              </a:rPr>
              <a:t>Facilitazione </a:t>
            </a:r>
            <a:r>
              <a:rPr lang="it-IT" sz="2000" b="1" dirty="0" smtClean="0">
                <a:solidFill>
                  <a:srgbClr val="FF9900"/>
                </a:solidFill>
                <a:latin typeface="Calibri" pitchFamily="34" charset="0"/>
              </a:rPr>
              <a:t>degli interventi di demolizione, anche parziale</a:t>
            </a:r>
            <a:r>
              <a:rPr lang="it-IT" sz="2000" dirty="0" smtClean="0">
                <a:latin typeface="Calibri" pitchFamily="34" charset="0"/>
              </a:rPr>
              <a:t>, e ricostruzione ai fini della riqualificazione</a:t>
            </a:r>
          </a:p>
          <a:p>
            <a:pPr marL="266700" indent="-266700" algn="just">
              <a:buFont typeface="Calibri" pitchFamily="34" charset="0"/>
              <a:buChar char="‒"/>
            </a:pPr>
            <a:endParaRPr lang="it-IT" sz="1600" dirty="0">
              <a:latin typeface="Calibri" pitchFamily="34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238126" y="228600"/>
            <a:ext cx="5724524" cy="108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it-IT" sz="2400" b="1" dirty="0" smtClean="0">
              <a:solidFill>
                <a:schemeClr val="bg1"/>
              </a:solidFill>
            </a:endParaRPr>
          </a:p>
          <a:p>
            <a:pPr algn="ctr"/>
            <a:r>
              <a:rPr lang="it-IT" sz="2800" b="1" dirty="0" smtClean="0">
                <a:solidFill>
                  <a:srgbClr val="FF9900"/>
                </a:solidFill>
                <a:latin typeface="Futura Md BT" pitchFamily="34" charset="0"/>
                <a:cs typeface="Aharoni" pitchFamily="2" charset="-79"/>
              </a:rPr>
              <a:t>MODIFICHE ALLA  </a:t>
            </a:r>
            <a:r>
              <a:rPr lang="it-IT" sz="2800" b="1" dirty="0" err="1" smtClean="0">
                <a:solidFill>
                  <a:srgbClr val="FF9900"/>
                </a:solidFill>
                <a:latin typeface="Futura Md BT" pitchFamily="34" charset="0"/>
                <a:cs typeface="Aharoni" pitchFamily="2" charset="-79"/>
              </a:rPr>
              <a:t>L.R.</a:t>
            </a:r>
            <a:r>
              <a:rPr lang="it-IT" sz="2800" b="1" dirty="0" smtClean="0">
                <a:solidFill>
                  <a:srgbClr val="FF9900"/>
                </a:solidFill>
                <a:latin typeface="Futura Md BT" pitchFamily="34" charset="0"/>
                <a:cs typeface="Aharoni" pitchFamily="2" charset="-79"/>
              </a:rPr>
              <a:t> 8/2015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9"/>
          <p:cNvGrpSpPr/>
          <p:nvPr/>
        </p:nvGrpSpPr>
        <p:grpSpPr>
          <a:xfrm>
            <a:off x="0" y="229043"/>
            <a:ext cx="10693400" cy="7240801"/>
            <a:chOff x="0" y="131763"/>
            <a:chExt cx="10693400" cy="7240801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2766"/>
            <a:stretch>
              <a:fillRect/>
            </a:stretch>
          </p:blipFill>
          <p:spPr bwMode="auto">
            <a:xfrm>
              <a:off x="0" y="6684590"/>
              <a:ext cx="4298330" cy="623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4286" y="7222571"/>
              <a:ext cx="3422748" cy="149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3" name="Connettore 1 12"/>
            <p:cNvCxnSpPr/>
            <p:nvPr/>
          </p:nvCxnSpPr>
          <p:spPr>
            <a:xfrm>
              <a:off x="0" y="6625989"/>
              <a:ext cx="10693400" cy="1588"/>
            </a:xfrm>
            <a:prstGeom prst="line">
              <a:avLst/>
            </a:prstGeom>
            <a:ln w="317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451975" y="131763"/>
              <a:ext cx="1074439" cy="1011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7" name="CasellaDiTesto 16"/>
          <p:cNvSpPr txBox="1"/>
          <p:nvPr/>
        </p:nvSpPr>
        <p:spPr>
          <a:xfrm>
            <a:off x="723900" y="1400176"/>
            <a:ext cx="8972550" cy="43396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66700" indent="-266700" algn="just"/>
            <a:endParaRPr lang="it-IT" sz="2000" dirty="0" smtClean="0">
              <a:solidFill>
                <a:srgbClr val="953735"/>
              </a:solidFill>
              <a:latin typeface="+mn-lt"/>
            </a:endParaRPr>
          </a:p>
          <a:p>
            <a:pPr marL="266700" indent="-266700" algn="just">
              <a:buFont typeface="Arial" pitchFamily="34" charset="0"/>
              <a:buChar char="‒"/>
            </a:pPr>
            <a:r>
              <a:rPr lang="it-IT" sz="2000" b="1" dirty="0" smtClean="0">
                <a:solidFill>
                  <a:srgbClr val="953735"/>
                </a:solidFill>
                <a:latin typeface="+mn-lt"/>
              </a:rPr>
              <a:t>Possibilità, in agro, </a:t>
            </a:r>
            <a:r>
              <a:rPr lang="it-IT" sz="2000" b="1" dirty="0" smtClean="0">
                <a:solidFill>
                  <a:srgbClr val="953735"/>
                </a:solidFill>
                <a:latin typeface="+mn-lt"/>
              </a:rPr>
              <a:t>di completamento degli edifici non </a:t>
            </a:r>
            <a:r>
              <a:rPr lang="it-IT" sz="2000" b="1" dirty="0" smtClean="0">
                <a:solidFill>
                  <a:srgbClr val="953735"/>
                </a:solidFill>
                <a:latin typeface="+mn-lt"/>
              </a:rPr>
              <a:t>ultimati</a:t>
            </a:r>
            <a:endParaRPr lang="it-IT" sz="2000" b="1" dirty="0" smtClean="0">
              <a:solidFill>
                <a:srgbClr val="953735"/>
              </a:solidFill>
              <a:latin typeface="+mn-lt"/>
            </a:endParaRPr>
          </a:p>
          <a:p>
            <a:pPr marL="266700" indent="-266700" algn="just">
              <a:buFont typeface="Arial" pitchFamily="34" charset="0"/>
              <a:buChar char="‒"/>
            </a:pPr>
            <a:endParaRPr lang="it-IT" sz="2000" b="1" dirty="0" smtClean="0">
              <a:solidFill>
                <a:srgbClr val="953735"/>
              </a:solidFill>
              <a:latin typeface="+mn-lt"/>
            </a:endParaRPr>
          </a:p>
          <a:p>
            <a:pPr marL="266700" indent="-266700" algn="just">
              <a:buFont typeface="Arial" pitchFamily="34" charset="0"/>
              <a:buChar char="‒"/>
            </a:pPr>
            <a:r>
              <a:rPr lang="it-IT" sz="2000" b="1" dirty="0" smtClean="0">
                <a:solidFill>
                  <a:srgbClr val="953735"/>
                </a:solidFill>
                <a:latin typeface="+mn-lt"/>
              </a:rPr>
              <a:t>Ammissibilità di frazionamento </a:t>
            </a:r>
            <a:r>
              <a:rPr lang="it-IT" sz="2000" dirty="0" smtClean="0">
                <a:latin typeface="+mn-lt"/>
              </a:rPr>
              <a:t>per </a:t>
            </a:r>
            <a:r>
              <a:rPr lang="it-IT" sz="2000" dirty="0" smtClean="0">
                <a:latin typeface="+mn-lt"/>
              </a:rPr>
              <a:t>le unità immobiliari che hanno usufruito di incrementi volumetrici;</a:t>
            </a:r>
          </a:p>
          <a:p>
            <a:pPr marL="266700" indent="-266700" algn="just">
              <a:buFont typeface="Arial" pitchFamily="34" charset="0"/>
              <a:buChar char="‒"/>
            </a:pPr>
            <a:endParaRPr lang="it-IT" sz="2000" dirty="0" smtClean="0">
              <a:latin typeface="+mn-lt"/>
            </a:endParaRPr>
          </a:p>
          <a:p>
            <a:pPr marL="266700" indent="-266700" algn="just">
              <a:buFont typeface="Arial" pitchFamily="34" charset="0"/>
              <a:buChar char="‒"/>
            </a:pPr>
            <a:r>
              <a:rPr lang="it-IT" sz="2000" b="1" dirty="0" smtClean="0">
                <a:solidFill>
                  <a:srgbClr val="953735"/>
                </a:solidFill>
                <a:latin typeface="+mn-lt"/>
              </a:rPr>
              <a:t>Riduzione del contributo di costruzione </a:t>
            </a:r>
            <a:r>
              <a:rPr lang="it-IT" sz="2000" dirty="0" smtClean="0">
                <a:latin typeface="+mn-lt"/>
              </a:rPr>
              <a:t>nei casi di recupero del patrimonio edilizio dismesso;</a:t>
            </a:r>
          </a:p>
          <a:p>
            <a:pPr marL="266700" indent="-266700" algn="just">
              <a:buFont typeface="Arial" pitchFamily="34" charset="0"/>
              <a:buChar char="‒"/>
            </a:pPr>
            <a:endParaRPr lang="it-IT" sz="2000" dirty="0" smtClean="0">
              <a:latin typeface="+mn-lt"/>
            </a:endParaRPr>
          </a:p>
          <a:p>
            <a:pPr marL="266700" indent="-266700" algn="just">
              <a:buFont typeface="Arial" pitchFamily="34" charset="0"/>
              <a:buChar char="‒"/>
            </a:pPr>
            <a:r>
              <a:rPr lang="it-IT" sz="2000" b="1" dirty="0" smtClean="0">
                <a:solidFill>
                  <a:srgbClr val="953735"/>
                </a:solidFill>
                <a:latin typeface="+mn-lt"/>
              </a:rPr>
              <a:t>Norme per il miglioramento </a:t>
            </a:r>
            <a:r>
              <a:rPr lang="it-IT" sz="2000" dirty="0" smtClean="0">
                <a:latin typeface="+mn-lt"/>
              </a:rPr>
              <a:t>dell’offerta turistica dei </a:t>
            </a:r>
            <a:r>
              <a:rPr lang="it-IT" sz="2000" dirty="0" smtClean="0">
                <a:latin typeface="+mn-lt"/>
              </a:rPr>
              <a:t>campeggi (casi di promiscuità aumentati al 40%);</a:t>
            </a:r>
            <a:endParaRPr lang="it-IT" sz="2000" dirty="0" smtClean="0">
              <a:latin typeface="+mn-lt"/>
            </a:endParaRPr>
          </a:p>
          <a:p>
            <a:pPr marL="266700" indent="-266700" algn="just">
              <a:buFont typeface="Arial" pitchFamily="34" charset="0"/>
              <a:buChar char="‒"/>
            </a:pPr>
            <a:endParaRPr lang="it-IT" sz="2000" dirty="0" smtClean="0">
              <a:solidFill>
                <a:srgbClr val="953735"/>
              </a:solidFill>
              <a:latin typeface="+mn-lt"/>
            </a:endParaRPr>
          </a:p>
          <a:p>
            <a:pPr marL="266700" indent="-266700" algn="just">
              <a:buFont typeface="Arial" pitchFamily="34" charset="0"/>
              <a:buChar char="‒"/>
            </a:pPr>
            <a:r>
              <a:rPr lang="it-IT" sz="2000" b="1" dirty="0" smtClean="0">
                <a:solidFill>
                  <a:srgbClr val="953735"/>
                </a:solidFill>
              </a:rPr>
              <a:t>Disposizioni </a:t>
            </a:r>
            <a:r>
              <a:rPr lang="it-IT" sz="2000" b="1" dirty="0" smtClean="0">
                <a:solidFill>
                  <a:srgbClr val="953735"/>
                </a:solidFill>
              </a:rPr>
              <a:t>varie in materia di terreni ad uso civico</a:t>
            </a:r>
          </a:p>
          <a:p>
            <a:pPr marL="266700" indent="-266700" algn="just">
              <a:buFont typeface="Arial" pitchFamily="34" charset="0"/>
              <a:buChar char="‒"/>
            </a:pPr>
            <a:endParaRPr lang="it-IT" sz="1600" dirty="0" smtClean="0">
              <a:latin typeface="+mj-lt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285750" y="438150"/>
            <a:ext cx="4152900" cy="108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it-IT" sz="2400" b="1" dirty="0" smtClean="0">
              <a:solidFill>
                <a:schemeClr val="bg1"/>
              </a:solidFill>
            </a:endParaRPr>
          </a:p>
          <a:p>
            <a:pPr algn="ctr"/>
            <a:r>
              <a:rPr lang="it-IT" sz="2800" b="1" dirty="0" smtClean="0">
                <a:solidFill>
                  <a:srgbClr val="953735"/>
                </a:solidFill>
                <a:latin typeface="Futura Md BT" pitchFamily="34" charset="0"/>
                <a:cs typeface="Aharoni" pitchFamily="2" charset="-79"/>
              </a:rPr>
              <a:t>DISPOSIZIONI VARIE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9"/>
          <p:cNvGrpSpPr/>
          <p:nvPr/>
        </p:nvGrpSpPr>
        <p:grpSpPr>
          <a:xfrm>
            <a:off x="0" y="229043"/>
            <a:ext cx="10693400" cy="7240801"/>
            <a:chOff x="0" y="131763"/>
            <a:chExt cx="10693400" cy="7240801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2766"/>
            <a:stretch>
              <a:fillRect/>
            </a:stretch>
          </p:blipFill>
          <p:spPr bwMode="auto">
            <a:xfrm>
              <a:off x="0" y="6684590"/>
              <a:ext cx="4298330" cy="623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4286" y="7222571"/>
              <a:ext cx="3422748" cy="149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3" name="Connettore 1 12"/>
            <p:cNvCxnSpPr/>
            <p:nvPr/>
          </p:nvCxnSpPr>
          <p:spPr>
            <a:xfrm>
              <a:off x="0" y="6625989"/>
              <a:ext cx="10693400" cy="1588"/>
            </a:xfrm>
            <a:prstGeom prst="line">
              <a:avLst/>
            </a:prstGeom>
            <a:ln w="317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451975" y="131763"/>
              <a:ext cx="1074439" cy="1011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7" name="CasellaDiTesto 16"/>
          <p:cNvSpPr txBox="1"/>
          <p:nvPr/>
        </p:nvSpPr>
        <p:spPr>
          <a:xfrm>
            <a:off x="885825" y="1714499"/>
            <a:ext cx="897255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Futura Md BT" pitchFamily="34" charset="0"/>
                <a:cs typeface="Aharoni" pitchFamily="2" charset="-79"/>
              </a:rPr>
              <a:t>Prima </a:t>
            </a:r>
          </a:p>
          <a:p>
            <a:pPr algn="just">
              <a:buFont typeface="Calibri" pitchFamily="34" charset="0"/>
              <a:buChar char="–"/>
            </a:pPr>
            <a:r>
              <a:rPr lang="it-IT" sz="2000" dirty="0" smtClean="0">
                <a:latin typeface="Calibri" pitchFamily="34" charset="0"/>
              </a:rPr>
              <a:t>mancanza di norma </a:t>
            </a:r>
            <a:r>
              <a:rPr lang="it-IT" sz="2000" dirty="0" err="1" smtClean="0">
                <a:latin typeface="Calibri" pitchFamily="34" charset="0"/>
              </a:rPr>
              <a:t>definitoria</a:t>
            </a:r>
            <a:r>
              <a:rPr lang="it-IT" sz="2000" dirty="0" smtClean="0">
                <a:latin typeface="Calibri" pitchFamily="34" charset="0"/>
              </a:rPr>
              <a:t> o di rinvio espresso alle categorie di intervento</a:t>
            </a:r>
          </a:p>
          <a:p>
            <a:pPr algn="just">
              <a:buFont typeface="Calibri" pitchFamily="34" charset="0"/>
              <a:buChar char="–"/>
            </a:pPr>
            <a:r>
              <a:rPr lang="it-IT" sz="2000" dirty="0" smtClean="0">
                <a:latin typeface="Calibri" pitchFamily="34" charset="0"/>
              </a:rPr>
              <a:t> mancata esplicitazione delle opere assoggettate a Permesso di costruire</a:t>
            </a:r>
            <a:endParaRPr lang="it-IT" sz="2000" dirty="0" smtClean="0">
              <a:latin typeface="Calibri" pitchFamily="34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0" y="609600"/>
            <a:ext cx="9420225" cy="108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it-IT" sz="2400" b="1" dirty="0" smtClean="0">
              <a:solidFill>
                <a:schemeClr val="bg1"/>
              </a:solidFill>
            </a:endParaRPr>
          </a:p>
          <a:p>
            <a:pPr algn="ctr"/>
            <a:r>
              <a:rPr lang="it-IT" sz="2800" b="1" dirty="0" smtClean="0">
                <a:solidFill>
                  <a:schemeClr val="accent3">
                    <a:lumMod val="75000"/>
                  </a:schemeClr>
                </a:solidFill>
                <a:latin typeface="Futura Md BT" pitchFamily="34" charset="0"/>
                <a:cs typeface="Aharoni" pitchFamily="2" charset="-79"/>
              </a:rPr>
              <a:t>EDILIZIA Più chiara</a:t>
            </a:r>
            <a:endParaRPr lang="it-IT" sz="2800" b="1" dirty="0" smtClean="0">
              <a:solidFill>
                <a:schemeClr val="accent3">
                  <a:lumMod val="75000"/>
                </a:schemeClr>
              </a:solidFill>
              <a:latin typeface="Futura Md BT" pitchFamily="34" charset="0"/>
              <a:cs typeface="Aharoni" pitchFamily="2" charset="-79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895350" y="2809875"/>
            <a:ext cx="8972550" cy="31700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Futura Md BT" pitchFamily="34" charset="0"/>
                <a:cs typeface="Aharoni" pitchFamily="2" charset="-79"/>
              </a:rPr>
              <a:t>Dopo </a:t>
            </a:r>
          </a:p>
          <a:p>
            <a:pPr algn="just">
              <a:buFont typeface="Calibri" pitchFamily="34" charset="0"/>
              <a:buChar char="–"/>
            </a:pPr>
            <a:r>
              <a:rPr lang="it-IT" sz="2000" dirty="0" smtClean="0">
                <a:latin typeface="Calibri" pitchFamily="34" charset="0"/>
              </a:rPr>
              <a:t>rinvio </a:t>
            </a:r>
            <a:r>
              <a:rPr lang="it-IT" sz="2000" dirty="0" smtClean="0">
                <a:latin typeface="Calibri" pitchFamily="34" charset="0"/>
              </a:rPr>
              <a:t>espresso alle norme </a:t>
            </a:r>
            <a:r>
              <a:rPr lang="it-IT" sz="2000" dirty="0" err="1" smtClean="0">
                <a:latin typeface="Calibri" pitchFamily="34" charset="0"/>
              </a:rPr>
              <a:t>definitorie</a:t>
            </a:r>
            <a:r>
              <a:rPr lang="it-IT" sz="2000" dirty="0" smtClean="0">
                <a:latin typeface="Calibri" pitchFamily="34" charset="0"/>
              </a:rPr>
              <a:t> delle categorie di intervento contenute nell’articolo 3 del TU Edilizia (nuova costruzione, ristrutturazione, manutenzione ordinaria e straordinaria, un unico riferimento per tutti professionisti)</a:t>
            </a:r>
          </a:p>
          <a:p>
            <a:pPr algn="just">
              <a:buFont typeface="Calibri" pitchFamily="34" charset="0"/>
              <a:buChar char="–"/>
            </a:pPr>
            <a:r>
              <a:rPr lang="it-IT" sz="2000" dirty="0" smtClean="0">
                <a:latin typeface="Calibri" pitchFamily="34" charset="0"/>
              </a:rPr>
              <a:t> indicazione </a:t>
            </a:r>
            <a:r>
              <a:rPr lang="it-IT" sz="2000" dirty="0" smtClean="0">
                <a:latin typeface="Calibri" pitchFamily="34" charset="0"/>
              </a:rPr>
              <a:t>puntuale degli interventi assoggettati a permesso di costruire (tecnica di rinvio alla categoria di intervento edilizio</a:t>
            </a:r>
          </a:p>
          <a:p>
            <a:pPr algn="just">
              <a:buFont typeface="Calibri" pitchFamily="34" charset="0"/>
              <a:buChar char="–"/>
            </a:pPr>
            <a:r>
              <a:rPr lang="it-IT" sz="2000" dirty="0" smtClean="0">
                <a:latin typeface="Calibri" pitchFamily="34" charset="0"/>
              </a:rPr>
              <a:t> </a:t>
            </a:r>
            <a:r>
              <a:rPr lang="it-IT" sz="2000" dirty="0" smtClean="0">
                <a:latin typeface="Calibri" pitchFamily="34" charset="0"/>
              </a:rPr>
              <a:t>sottrazione </a:t>
            </a:r>
            <a:r>
              <a:rPr lang="it-IT" sz="2000" dirty="0" smtClean="0">
                <a:latin typeface="Calibri" pitchFamily="34" charset="0"/>
              </a:rPr>
              <a:t>al regime abilitativo permesso di costruire di alcune fattispecie</a:t>
            </a:r>
          </a:p>
          <a:p>
            <a:pPr algn="just">
              <a:buFont typeface="Calibri" pitchFamily="34" charset="0"/>
              <a:buChar char="–"/>
            </a:pPr>
            <a:r>
              <a:rPr lang="it-IT" sz="2000" dirty="0" smtClean="0">
                <a:latin typeface="Calibri" pitchFamily="34" charset="0"/>
              </a:rPr>
              <a:t> definizione </a:t>
            </a:r>
            <a:r>
              <a:rPr lang="it-IT" sz="2000" dirty="0" smtClean="0">
                <a:latin typeface="Calibri" pitchFamily="34" charset="0"/>
              </a:rPr>
              <a:t>normativa dei servizi connessi alla residenza</a:t>
            </a:r>
          </a:p>
          <a:p>
            <a:pPr algn="just">
              <a:buFont typeface="Calibri" pitchFamily="34" charset="0"/>
              <a:buChar char="–"/>
            </a:pPr>
            <a:r>
              <a:rPr lang="it-IT" sz="2000" dirty="0" smtClean="0">
                <a:latin typeface="Calibri" pitchFamily="34" charset="0"/>
              </a:rPr>
              <a:t> migliorate </a:t>
            </a:r>
            <a:r>
              <a:rPr lang="it-IT" sz="2000" dirty="0" smtClean="0">
                <a:latin typeface="Calibri" pitchFamily="34" charset="0"/>
              </a:rPr>
              <a:t>le disposizione della legge regionale n. </a:t>
            </a:r>
            <a:r>
              <a:rPr lang="it-IT" sz="2000" dirty="0" smtClean="0">
                <a:latin typeface="Calibri" pitchFamily="34" charset="0"/>
              </a:rPr>
              <a:t>8 del 2015 grazie all’ascolto degli uffici tecnici comunali e dei professionisti del settore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9"/>
          <p:cNvGrpSpPr/>
          <p:nvPr/>
        </p:nvGrpSpPr>
        <p:grpSpPr>
          <a:xfrm>
            <a:off x="0" y="229043"/>
            <a:ext cx="10693400" cy="7240801"/>
            <a:chOff x="0" y="131763"/>
            <a:chExt cx="10693400" cy="7240801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2766"/>
            <a:stretch>
              <a:fillRect/>
            </a:stretch>
          </p:blipFill>
          <p:spPr bwMode="auto">
            <a:xfrm>
              <a:off x="0" y="6684590"/>
              <a:ext cx="4298330" cy="623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4286" y="7222571"/>
              <a:ext cx="3422748" cy="149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3" name="Connettore 1 12"/>
            <p:cNvCxnSpPr/>
            <p:nvPr/>
          </p:nvCxnSpPr>
          <p:spPr>
            <a:xfrm>
              <a:off x="0" y="6625989"/>
              <a:ext cx="10693400" cy="1588"/>
            </a:xfrm>
            <a:prstGeom prst="line">
              <a:avLst/>
            </a:prstGeom>
            <a:ln w="317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451975" y="131763"/>
              <a:ext cx="1074439" cy="1011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7" name="CasellaDiTesto 16"/>
          <p:cNvSpPr txBox="1"/>
          <p:nvPr/>
        </p:nvSpPr>
        <p:spPr>
          <a:xfrm>
            <a:off x="885825" y="1714499"/>
            <a:ext cx="897255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latin typeface="Calibri" pitchFamily="34" charset="0"/>
              </a:rPr>
              <a:t>- Nuova fattispecie di variazioni essenziali (traslazione, </a:t>
            </a:r>
            <a:r>
              <a:rPr lang="it-IT" sz="2000" dirty="0" err="1" smtClean="0">
                <a:latin typeface="Calibri" pitchFamily="34" charset="0"/>
              </a:rPr>
              <a:t>rototraslazione</a:t>
            </a:r>
            <a:r>
              <a:rPr lang="it-IT" sz="2000" dirty="0" smtClean="0">
                <a:latin typeface="Calibri" pitchFamily="34" charset="0"/>
              </a:rPr>
              <a:t>, modifiche nella localizzazione che riducono certe distanze)</a:t>
            </a:r>
            <a:endParaRPr lang="it-IT" sz="2000" dirty="0" smtClean="0">
              <a:latin typeface="Calibri" pitchFamily="34" charset="0"/>
            </a:endParaRPr>
          </a:p>
          <a:p>
            <a:pPr algn="just"/>
            <a:endParaRPr lang="it-IT" sz="2000" dirty="0" smtClean="0">
              <a:latin typeface="Calibri" pitchFamily="34" charset="0"/>
            </a:endParaRPr>
          </a:p>
          <a:p>
            <a:pPr algn="just"/>
            <a:endParaRPr lang="it-IT" sz="2000" dirty="0" smtClean="0">
              <a:latin typeface="Calibri" pitchFamily="34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0" y="609600"/>
            <a:ext cx="9420225" cy="108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it-IT" sz="2400" b="1" dirty="0" smtClean="0">
              <a:solidFill>
                <a:schemeClr val="bg1"/>
              </a:solidFill>
            </a:endParaRPr>
          </a:p>
          <a:p>
            <a:pPr algn="ctr"/>
            <a:r>
              <a:rPr lang="it-IT" sz="2800" b="1" dirty="0" smtClean="0">
                <a:solidFill>
                  <a:schemeClr val="accent3">
                    <a:lumMod val="75000"/>
                  </a:schemeClr>
                </a:solidFill>
                <a:latin typeface="Futura Md BT" pitchFamily="34" charset="0"/>
                <a:cs typeface="Aharoni" pitchFamily="2" charset="-79"/>
              </a:rPr>
              <a:t>EDILIZIA Più </a:t>
            </a:r>
            <a:r>
              <a:rPr lang="it-IT" sz="2800" b="1" dirty="0" smtClean="0">
                <a:solidFill>
                  <a:schemeClr val="accent3">
                    <a:lumMod val="75000"/>
                  </a:schemeClr>
                </a:solidFill>
                <a:latin typeface="Futura Md BT" pitchFamily="34" charset="0"/>
                <a:cs typeface="Aharoni" pitchFamily="2" charset="-79"/>
              </a:rPr>
              <a:t>completa</a:t>
            </a:r>
            <a:endParaRPr lang="it-IT" sz="2800" b="1" dirty="0" smtClean="0">
              <a:solidFill>
                <a:schemeClr val="accent3">
                  <a:lumMod val="75000"/>
                </a:schemeClr>
              </a:solidFill>
              <a:latin typeface="Futura Md BT" pitchFamily="34" charset="0"/>
              <a:cs typeface="Aharoni" pitchFamily="2" charset="-79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904875" y="2743200"/>
            <a:ext cx="8972550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latin typeface="+mn-lt"/>
              </a:rPr>
              <a:t>- rinvio espresso alle norme </a:t>
            </a:r>
            <a:r>
              <a:rPr lang="it-IT" sz="2000" dirty="0" err="1" smtClean="0">
                <a:latin typeface="+mn-lt"/>
              </a:rPr>
              <a:t>definitorie</a:t>
            </a:r>
            <a:r>
              <a:rPr lang="it-IT" sz="2000" dirty="0" smtClean="0">
                <a:latin typeface="+mn-lt"/>
              </a:rPr>
              <a:t> delle </a:t>
            </a:r>
            <a:r>
              <a:rPr lang="it-IT" sz="2000" dirty="0" smtClean="0">
                <a:latin typeface="Calibri" pitchFamily="34" charset="0"/>
              </a:rPr>
              <a:t>categorie </a:t>
            </a:r>
            <a:r>
              <a:rPr lang="it-IT" sz="2000" dirty="0" smtClean="0">
                <a:latin typeface="Calibri" pitchFamily="34" charset="0"/>
              </a:rPr>
              <a:t>di intervento</a:t>
            </a:r>
            <a:r>
              <a:rPr lang="it-IT" sz="2000" dirty="0" smtClean="0">
                <a:latin typeface="+mn-lt"/>
              </a:rPr>
              <a:t> contenute nell’articolo 3 del TU Edilizia (nuova costruzione, ristrutturazione, manutenzione  ordinaria e straordinaria, un unico riferimento per tutti professionisti)</a:t>
            </a:r>
          </a:p>
          <a:p>
            <a:pPr algn="just"/>
            <a:r>
              <a:rPr lang="it-IT" sz="2000" dirty="0" smtClean="0">
                <a:latin typeface="+mn-lt"/>
              </a:rPr>
              <a:t>- indicazione puntuale degli interventi assoggettati a permesso di costruire (tecnica di rinvio alla categoria di intervento edilizio</a:t>
            </a:r>
          </a:p>
          <a:p>
            <a:pPr algn="just"/>
            <a:r>
              <a:rPr lang="it-IT" sz="2000" dirty="0" smtClean="0">
                <a:latin typeface="+mn-lt"/>
              </a:rPr>
              <a:t>- sottrazione al regime abilitativo permesso di costruire di alcune fattispecie</a:t>
            </a:r>
            <a:endParaRPr lang="it-IT" sz="20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9"/>
          <p:cNvGrpSpPr/>
          <p:nvPr/>
        </p:nvGrpSpPr>
        <p:grpSpPr>
          <a:xfrm>
            <a:off x="0" y="229043"/>
            <a:ext cx="10693400" cy="7240801"/>
            <a:chOff x="0" y="131763"/>
            <a:chExt cx="10693400" cy="7240801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2766"/>
            <a:stretch>
              <a:fillRect/>
            </a:stretch>
          </p:blipFill>
          <p:spPr bwMode="auto">
            <a:xfrm>
              <a:off x="0" y="6684590"/>
              <a:ext cx="4298330" cy="623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4286" y="7222571"/>
              <a:ext cx="3422748" cy="149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3" name="Connettore 1 12"/>
            <p:cNvCxnSpPr/>
            <p:nvPr/>
          </p:nvCxnSpPr>
          <p:spPr>
            <a:xfrm>
              <a:off x="0" y="6625989"/>
              <a:ext cx="10693400" cy="1588"/>
            </a:xfrm>
            <a:prstGeom prst="line">
              <a:avLst/>
            </a:prstGeom>
            <a:ln w="317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451975" y="131763"/>
              <a:ext cx="1074439" cy="1011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7" name="CasellaDiTesto 16"/>
          <p:cNvSpPr txBox="1"/>
          <p:nvPr/>
        </p:nvSpPr>
        <p:spPr>
          <a:xfrm>
            <a:off x="885825" y="1714499"/>
            <a:ext cx="8972550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it-IT" sz="2000" dirty="0" smtClean="0">
                <a:latin typeface="Calibri" pitchFamily="34" charset="0"/>
              </a:rPr>
              <a:t>Sono definite le varianti in corso d’opera, distinguendo tra sostanziali e non sostanziali, con specificazione del regime abilitativo e della disciplina applicabile</a:t>
            </a:r>
          </a:p>
          <a:p>
            <a:pPr algn="just">
              <a:buFontTx/>
              <a:buChar char="-"/>
            </a:pPr>
            <a:r>
              <a:rPr lang="it-IT" sz="2000" dirty="0" smtClean="0">
                <a:latin typeface="Calibri" pitchFamily="34" charset="0"/>
              </a:rPr>
              <a:t> Prima non esisteva norma </a:t>
            </a:r>
            <a:r>
              <a:rPr lang="it-IT" sz="2000" dirty="0" err="1" smtClean="0">
                <a:latin typeface="Calibri" pitchFamily="34" charset="0"/>
              </a:rPr>
              <a:t>definitoria</a:t>
            </a:r>
            <a:r>
              <a:rPr lang="it-IT" sz="2000" dirty="0" smtClean="0">
                <a:latin typeface="Calibri" pitchFamily="34" charset="0"/>
              </a:rPr>
              <a:t> ed erano solo regolamentate dal punto di vista del regime abilitativo le non sostanziali (c.s. SCIA postuma)</a:t>
            </a:r>
          </a:p>
          <a:p>
            <a:pPr algn="just"/>
            <a:r>
              <a:rPr lang="it-IT" sz="2000" dirty="0" smtClean="0">
                <a:latin typeface="Calibri" pitchFamily="34" charset="0"/>
              </a:rPr>
              <a:t>- Si introduce la Comunicazione inizio lavori asseverata (CILA), cioè comunicazione accompagnata da asseverazioni dei professionisti</a:t>
            </a:r>
          </a:p>
          <a:p>
            <a:pPr algn="just"/>
            <a:endParaRPr lang="it-IT" sz="2000" dirty="0" smtClean="0">
              <a:latin typeface="Calibri" pitchFamily="34" charset="0"/>
            </a:endParaRPr>
          </a:p>
          <a:p>
            <a:pPr algn="just"/>
            <a:endParaRPr lang="it-IT" sz="2000" dirty="0" smtClean="0">
              <a:latin typeface="Calibri" pitchFamily="34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0" y="609600"/>
            <a:ext cx="9420225" cy="108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it-IT" sz="2400" b="1" dirty="0" smtClean="0">
              <a:solidFill>
                <a:schemeClr val="bg1"/>
              </a:solidFill>
            </a:endParaRPr>
          </a:p>
          <a:p>
            <a:pPr algn="ctr"/>
            <a:r>
              <a:rPr lang="it-IT" sz="2800" b="1" dirty="0" smtClean="0">
                <a:solidFill>
                  <a:schemeClr val="accent3">
                    <a:lumMod val="75000"/>
                  </a:schemeClr>
                </a:solidFill>
                <a:latin typeface="Futura Md BT" pitchFamily="34" charset="0"/>
                <a:cs typeface="Aharoni" pitchFamily="2" charset="-79"/>
              </a:rPr>
              <a:t>EDILIZIA Più </a:t>
            </a:r>
            <a:r>
              <a:rPr lang="it-IT" sz="2800" b="1" dirty="0" smtClean="0">
                <a:solidFill>
                  <a:schemeClr val="accent3">
                    <a:lumMod val="75000"/>
                  </a:schemeClr>
                </a:solidFill>
                <a:latin typeface="Futura Md BT" pitchFamily="34" charset="0"/>
                <a:cs typeface="Aharoni" pitchFamily="2" charset="-79"/>
              </a:rPr>
              <a:t>innovativa</a:t>
            </a:r>
            <a:endParaRPr lang="it-IT" sz="2800" b="1" dirty="0" smtClean="0">
              <a:solidFill>
                <a:schemeClr val="accent3">
                  <a:lumMod val="75000"/>
                </a:schemeClr>
              </a:solidFill>
              <a:latin typeface="Futura Md BT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9"/>
          <p:cNvGrpSpPr/>
          <p:nvPr/>
        </p:nvGrpSpPr>
        <p:grpSpPr>
          <a:xfrm>
            <a:off x="0" y="229043"/>
            <a:ext cx="10693400" cy="7240801"/>
            <a:chOff x="0" y="131763"/>
            <a:chExt cx="10693400" cy="7240801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2766"/>
            <a:stretch>
              <a:fillRect/>
            </a:stretch>
          </p:blipFill>
          <p:spPr bwMode="auto">
            <a:xfrm>
              <a:off x="0" y="6684590"/>
              <a:ext cx="4298330" cy="623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4286" y="7222571"/>
              <a:ext cx="3422748" cy="149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3" name="Connettore 1 12"/>
            <p:cNvCxnSpPr/>
            <p:nvPr/>
          </p:nvCxnSpPr>
          <p:spPr>
            <a:xfrm>
              <a:off x="0" y="6625989"/>
              <a:ext cx="10693400" cy="1588"/>
            </a:xfrm>
            <a:prstGeom prst="line">
              <a:avLst/>
            </a:prstGeom>
            <a:ln w="317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451975" y="131763"/>
              <a:ext cx="1074439" cy="1011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8" name="CasellaDiTesto 17"/>
          <p:cNvSpPr txBox="1"/>
          <p:nvPr/>
        </p:nvSpPr>
        <p:spPr>
          <a:xfrm>
            <a:off x="0" y="609600"/>
            <a:ext cx="9420225" cy="108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it-IT" sz="2400" b="1" dirty="0" smtClean="0">
              <a:solidFill>
                <a:schemeClr val="bg1"/>
              </a:solidFill>
            </a:endParaRPr>
          </a:p>
          <a:p>
            <a:pPr algn="ctr"/>
            <a:r>
              <a:rPr lang="it-IT" sz="2800" b="1" dirty="0" smtClean="0">
                <a:solidFill>
                  <a:schemeClr val="accent3">
                    <a:lumMod val="75000"/>
                  </a:schemeClr>
                </a:solidFill>
                <a:latin typeface="Futura Md BT" pitchFamily="34" charset="0"/>
                <a:cs typeface="Aharoni" pitchFamily="2" charset="-79"/>
              </a:rPr>
              <a:t>EDILIZIA </a:t>
            </a:r>
            <a:r>
              <a:rPr lang="it-IT" sz="2800" b="1" dirty="0" smtClean="0">
                <a:solidFill>
                  <a:schemeClr val="accent3">
                    <a:lumMod val="75000"/>
                  </a:schemeClr>
                </a:solidFill>
                <a:latin typeface="Futura Md BT" pitchFamily="34" charset="0"/>
                <a:cs typeface="Aharoni" pitchFamily="2" charset="-79"/>
              </a:rPr>
              <a:t>Più </a:t>
            </a:r>
            <a:r>
              <a:rPr lang="it-IT" sz="2800" b="1" dirty="0" smtClean="0">
                <a:solidFill>
                  <a:schemeClr val="accent3">
                    <a:lumMod val="75000"/>
                  </a:schemeClr>
                </a:solidFill>
                <a:latin typeface="Futura Md BT" pitchFamily="34" charset="0"/>
                <a:cs typeface="Aharoni" pitchFamily="2" charset="-79"/>
              </a:rPr>
              <a:t>semplice</a:t>
            </a:r>
            <a:endParaRPr lang="it-IT" sz="2800" b="1" dirty="0" smtClean="0">
              <a:solidFill>
                <a:schemeClr val="accent3">
                  <a:lumMod val="75000"/>
                </a:schemeClr>
              </a:solidFill>
              <a:latin typeface="Futura Md BT" pitchFamily="34" charset="0"/>
              <a:cs typeface="Aharoni" pitchFamily="2" charset="-79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885825" y="1714499"/>
            <a:ext cx="8972550" cy="49552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800" b="1" dirty="0" smtClean="0">
                <a:solidFill>
                  <a:schemeClr val="accent3">
                    <a:lumMod val="75000"/>
                  </a:schemeClr>
                </a:solidFill>
                <a:latin typeface="Futura Md BT" pitchFamily="34" charset="0"/>
                <a:cs typeface="Aharoni" pitchFamily="2" charset="-79"/>
              </a:rPr>
              <a:t>Aumentano le fattispecie assoggettate a SCIA </a:t>
            </a:r>
            <a:br>
              <a:rPr lang="it-IT" sz="2800" b="1" dirty="0" smtClean="0">
                <a:solidFill>
                  <a:schemeClr val="accent3">
                    <a:lumMod val="75000"/>
                  </a:schemeClr>
                </a:solidFill>
                <a:latin typeface="Futura Md BT" pitchFamily="34" charset="0"/>
                <a:cs typeface="Aharoni" pitchFamily="2" charset="-79"/>
              </a:rPr>
            </a:b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Futura Md BT" pitchFamily="34" charset="0"/>
                <a:cs typeface="Aharoni" pitchFamily="2" charset="-79"/>
              </a:rPr>
              <a:t>(= eseguibilità dell’intervento a 0 giorni)</a:t>
            </a:r>
          </a:p>
          <a:p>
            <a:pPr algn="just"/>
            <a:r>
              <a:rPr lang="it-IT" sz="2000" dirty="0" smtClean="0">
                <a:latin typeface="Calibri" pitchFamily="34" charset="0"/>
              </a:rPr>
              <a:t>- solo le manutenzioni straordinarie, restauro o risanamento conservativo che riguardano parti strutturali</a:t>
            </a:r>
          </a:p>
          <a:p>
            <a:pPr algn="just"/>
            <a:r>
              <a:rPr lang="it-IT" sz="2000" dirty="0" smtClean="0">
                <a:latin typeface="Calibri" pitchFamily="34" charset="0"/>
              </a:rPr>
              <a:t>- la </a:t>
            </a:r>
            <a:r>
              <a:rPr lang="it-IT" sz="2000" dirty="0" smtClean="0">
                <a:latin typeface="Calibri" pitchFamily="34" charset="0"/>
              </a:rPr>
              <a:t>ristrutturazione edilizia che non </a:t>
            </a:r>
            <a:r>
              <a:rPr lang="it-IT" sz="2000" dirty="0" smtClean="0">
                <a:latin typeface="Calibri" pitchFamily="34" charset="0"/>
              </a:rPr>
              <a:t>incide </a:t>
            </a:r>
            <a:r>
              <a:rPr lang="it-IT" sz="2000" dirty="0" smtClean="0">
                <a:latin typeface="Calibri" pitchFamily="34" charset="0"/>
              </a:rPr>
              <a:t>sulla </a:t>
            </a:r>
            <a:r>
              <a:rPr lang="it-IT" sz="2000" dirty="0" smtClean="0">
                <a:latin typeface="Calibri" pitchFamily="34" charset="0"/>
              </a:rPr>
              <a:t>sagoma</a:t>
            </a:r>
          </a:p>
          <a:p>
            <a:pPr algn="just"/>
            <a:r>
              <a:rPr lang="it-IT" sz="2000" dirty="0" smtClean="0">
                <a:latin typeface="Calibri" pitchFamily="34" charset="0"/>
              </a:rPr>
              <a:t>- nuova </a:t>
            </a:r>
            <a:r>
              <a:rPr lang="it-IT" sz="2000" dirty="0" smtClean="0">
                <a:latin typeface="Calibri" pitchFamily="34" charset="0"/>
              </a:rPr>
              <a:t>costruzione o di ristrutturazione </a:t>
            </a:r>
            <a:r>
              <a:rPr lang="it-IT" sz="2000" dirty="0" smtClean="0">
                <a:latin typeface="Calibri" pitchFamily="34" charset="0"/>
              </a:rPr>
              <a:t>urbanistica se governata a monte da un piano urbanistico generale o attuativo che dettaglia le modalità esecutive</a:t>
            </a:r>
          </a:p>
          <a:p>
            <a:pPr algn="just"/>
            <a:r>
              <a:rPr lang="it-IT" sz="2000" dirty="0" smtClean="0">
                <a:latin typeface="Calibri" pitchFamily="34" charset="0"/>
              </a:rPr>
              <a:t>- il </a:t>
            </a:r>
            <a:r>
              <a:rPr lang="it-IT" sz="2000" dirty="0" smtClean="0">
                <a:latin typeface="Calibri" pitchFamily="34" charset="0"/>
              </a:rPr>
              <a:t>completamento di interventi già oggetto di concessione edilizia o permesso di costruire decaduti per decorrenza dei termini se il progetto resta uguale ed è </a:t>
            </a:r>
            <a:r>
              <a:rPr lang="it-IT" sz="2000" dirty="0" smtClean="0">
                <a:latin typeface="Calibri" pitchFamily="34" charset="0"/>
              </a:rPr>
              <a:t>assentibile anche oggi</a:t>
            </a:r>
          </a:p>
          <a:p>
            <a:pPr algn="just"/>
            <a:r>
              <a:rPr lang="it-IT" sz="2000" dirty="0" smtClean="0">
                <a:latin typeface="Calibri" pitchFamily="34" charset="0"/>
              </a:rPr>
              <a:t>- manufatti </a:t>
            </a:r>
            <a:r>
              <a:rPr lang="it-IT" sz="2000" dirty="0" smtClean="0">
                <a:latin typeface="Calibri" pitchFamily="34" charset="0"/>
              </a:rPr>
              <a:t>leggeri, anche prefabbricati, e di strutture di qualsiasi genere che siano utilizzati come ambienti di lavoro, depositi, magazzini e simili</a:t>
            </a:r>
          </a:p>
          <a:p>
            <a:pPr algn="just"/>
            <a:endParaRPr lang="it-IT" sz="2000" dirty="0" smtClean="0">
              <a:latin typeface="Calibri" pitchFamily="34" charset="0"/>
            </a:endParaRPr>
          </a:p>
          <a:p>
            <a:pPr algn="just"/>
            <a:endParaRPr lang="it-IT" sz="2000" dirty="0" smtClean="0">
              <a:latin typeface="Calibri" pitchFamily="34" charset="0"/>
            </a:endParaRPr>
          </a:p>
          <a:p>
            <a:pPr algn="just"/>
            <a:endParaRPr lang="it-IT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21978</TotalTime>
  <Words>1221</Words>
  <Application>Microsoft Office PowerPoint</Application>
  <PresentationFormat>Personalizzato</PresentationFormat>
  <Paragraphs>144</Paragraphs>
  <Slides>17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Personalizza struttura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Company>RAS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CRISTINA CARIA</dc:creator>
  <cp:lastModifiedBy>elisabettaneroni</cp:lastModifiedBy>
  <cp:revision>1300</cp:revision>
  <dcterms:created xsi:type="dcterms:W3CDTF">2005-07-15T15:03:10Z</dcterms:created>
  <dcterms:modified xsi:type="dcterms:W3CDTF">2017-06-28T11:04:16Z</dcterms:modified>
</cp:coreProperties>
</file>